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 id="273" r:id="rId1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18310964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76804672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05405727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53350453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98277634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09583215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51180438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25265627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20685799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03706098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16909734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496F92-D5F6-46D1-8E27-94BF39ABFCAA}" type="datetimeFigureOut">
              <a:rPr lang="fa-IR" smtClean="0">
                <a:solidFill>
                  <a:prstClr val="black">
                    <a:tint val="75000"/>
                  </a:prstClr>
                </a:solidFill>
              </a:rPr>
              <a:pPr/>
              <a:t>04/01/1441</a:t>
            </a:fld>
            <a:endParaRPr lang="fa-IR">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542765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51984" y="260648"/>
            <a:ext cx="4536504" cy="6408712"/>
          </a:xfrm>
        </p:spPr>
        <p:txBody>
          <a:bodyPr>
            <a:normAutofit lnSpcReduction="10000"/>
          </a:bodyPr>
          <a:lstStyle/>
          <a:p>
            <a:endParaRPr lang="fa-IR" sz="2400" dirty="0">
              <a:solidFill>
                <a:schemeClr val="tx1"/>
              </a:solidFill>
              <a:cs typeface="B Mitra" pitchFamily="2" charset="-78"/>
            </a:endParaRPr>
          </a:p>
          <a:p>
            <a:r>
              <a:rPr lang="fa-IR" sz="2000" dirty="0">
                <a:solidFill>
                  <a:schemeClr val="tx1"/>
                </a:solidFill>
                <a:cs typeface="B Mitra" pitchFamily="2" charset="-78"/>
              </a:rPr>
              <a:t>بسم الله الرحمن الرحیم</a:t>
            </a:r>
          </a:p>
          <a:p>
            <a:endParaRPr lang="fa-IR" sz="2400" b="1" dirty="0">
              <a:solidFill>
                <a:schemeClr val="tx1"/>
              </a:solidFill>
              <a:cs typeface="B Mitra" pitchFamily="2" charset="-78"/>
            </a:endParaRPr>
          </a:p>
          <a:p>
            <a:r>
              <a:rPr lang="fa-IR" sz="2400" b="1" dirty="0">
                <a:solidFill>
                  <a:srgbClr val="FF0000"/>
                </a:solidFill>
                <a:cs typeface="B Mitra" pitchFamily="2" charset="-78"/>
              </a:rPr>
              <a:t>سلسله جلسات تفسیر کاربردی قرآن کریم</a:t>
            </a:r>
          </a:p>
          <a:p>
            <a:r>
              <a:rPr lang="fa-IR" sz="2000" dirty="0">
                <a:solidFill>
                  <a:srgbClr val="FF0000"/>
                </a:solidFill>
                <a:cs typeface="B Mitra" pitchFamily="2" charset="-78"/>
              </a:rPr>
              <a:t>(سوره مبارکه لقمان)</a:t>
            </a:r>
          </a:p>
          <a:p>
            <a:endParaRPr lang="fa-IR" sz="2400" dirty="0">
              <a:solidFill>
                <a:schemeClr val="tx1"/>
              </a:solidFill>
              <a:cs typeface="B Mitra" pitchFamily="2" charset="-78"/>
            </a:endParaRPr>
          </a:p>
          <a:p>
            <a:r>
              <a:rPr lang="fa-IR" sz="2200" dirty="0">
                <a:solidFill>
                  <a:schemeClr val="tx1"/>
                </a:solidFill>
                <a:cs typeface="B Mitra" pitchFamily="2" charset="-78"/>
              </a:rPr>
              <a:t>دکتر علی رضا آزاد</a:t>
            </a:r>
          </a:p>
          <a:p>
            <a:r>
              <a:rPr lang="fa-IR" sz="2000" dirty="0">
                <a:solidFill>
                  <a:schemeClr val="tx1"/>
                </a:solidFill>
                <a:cs typeface="B Mitra" pitchFamily="2" charset="-78"/>
              </a:rPr>
              <a:t>عضو هیأت علمی دانشکده الهیات دانشگاه فردوسی مشهد</a:t>
            </a:r>
          </a:p>
          <a:p>
            <a:r>
              <a:rPr lang="en-US" sz="1800" dirty="0">
                <a:solidFill>
                  <a:schemeClr val="tx1"/>
                </a:solidFill>
                <a:cs typeface="B Mitra" pitchFamily="2" charset="-78"/>
              </a:rPr>
              <a:t>Azad.amoli@gmail.com</a:t>
            </a:r>
            <a:endParaRPr lang="fa-IR" sz="1800" dirty="0">
              <a:solidFill>
                <a:schemeClr val="tx1"/>
              </a:solidFill>
              <a:cs typeface="B Mitra" pitchFamily="2" charset="-78"/>
            </a:endParaRPr>
          </a:p>
          <a:p>
            <a:endParaRPr lang="fa-IR" sz="2000" dirty="0">
              <a:solidFill>
                <a:schemeClr val="tx1"/>
              </a:solidFill>
              <a:cs typeface="B Mitra" pitchFamily="2" charset="-78"/>
            </a:endParaRPr>
          </a:p>
          <a:p>
            <a:endParaRPr lang="fa-IR" sz="2000" dirty="0">
              <a:solidFill>
                <a:schemeClr val="tx1"/>
              </a:solidFill>
              <a:cs typeface="B Mitra" pitchFamily="2" charset="-78"/>
            </a:endParaRPr>
          </a:p>
          <a:p>
            <a:r>
              <a:rPr lang="fa-IR" sz="2000" dirty="0">
                <a:solidFill>
                  <a:schemeClr val="tx1"/>
                </a:solidFill>
                <a:cs typeface="B Mitra" pitchFamily="2" charset="-78"/>
              </a:rPr>
              <a:t>دوشنبه ها ساعت 18</a:t>
            </a:r>
          </a:p>
          <a:p>
            <a:r>
              <a:rPr lang="fa-IR" sz="2000" dirty="0">
                <a:solidFill>
                  <a:schemeClr val="tx1"/>
                </a:solidFill>
                <a:cs typeface="B Mitra" pitchFamily="2" charset="-78"/>
              </a:rPr>
              <a:t>نمازخانه دانشکده ادبیات دانشگاه فردوسی مشهد</a:t>
            </a:r>
          </a:p>
          <a:p>
            <a:r>
              <a:rPr lang="fa-IR" sz="2000" dirty="0">
                <a:solidFill>
                  <a:srgbClr val="FF0000"/>
                </a:solidFill>
                <a:cs typeface="B Mitra" pitchFamily="2" charset="-78"/>
              </a:rPr>
              <a:t>جلسه </a:t>
            </a:r>
            <a:r>
              <a:rPr lang="fa-IR" sz="2000" dirty="0" smtClean="0">
                <a:solidFill>
                  <a:srgbClr val="FF0000"/>
                </a:solidFill>
                <a:cs typeface="B Mitra" pitchFamily="2" charset="-78"/>
              </a:rPr>
              <a:t>سوم</a:t>
            </a:r>
            <a:endParaRPr lang="fa-IR" sz="2000" dirty="0">
              <a:solidFill>
                <a:srgbClr val="FF0000"/>
              </a:solidFill>
              <a:cs typeface="B Mitra" pitchFamily="2" charset="-78"/>
            </a:endParaRPr>
          </a:p>
          <a:p>
            <a:r>
              <a:rPr lang="fa-IR" sz="2000" dirty="0" smtClean="0">
                <a:solidFill>
                  <a:schemeClr val="tx1"/>
                </a:solidFill>
                <a:cs typeface="B Mitra" pitchFamily="2" charset="-78"/>
              </a:rPr>
              <a:t>4 آذر 1398</a:t>
            </a:r>
            <a:endParaRPr lang="fa-IR" sz="2000" dirty="0">
              <a:solidFill>
                <a:schemeClr val="tx1"/>
              </a:solidFill>
              <a:cs typeface="B Mitra" pitchFamily="2" charset="-78"/>
            </a:endParaRPr>
          </a:p>
          <a:p>
            <a:endParaRPr lang="fa-IR" sz="2000" dirty="0">
              <a:solidFill>
                <a:schemeClr val="tx1"/>
              </a:solidFill>
              <a:cs typeface="B Mitra" pitchFamily="2" charset="-78"/>
            </a:endParaRPr>
          </a:p>
          <a:p>
            <a:r>
              <a:rPr lang="fa-IR" sz="2000" dirty="0">
                <a:solidFill>
                  <a:schemeClr val="tx1"/>
                </a:solidFill>
                <a:cs typeface="B Mitra" pitchFamily="2" charset="-78"/>
              </a:rPr>
              <a:t>مدیریت فرهنگی و فعالیتهای داوطلبانه دانشگاه فردوسی مشهد</a:t>
            </a:r>
          </a:p>
          <a:p>
            <a:endParaRPr lang="fa-IR" sz="2400" dirty="0">
              <a:solidFill>
                <a:schemeClr val="tx1"/>
              </a:solidFill>
              <a:cs typeface="B Mitra" pitchFamily="2" charset="-78"/>
            </a:endParaRPr>
          </a:p>
        </p:txBody>
      </p:sp>
      <p:pic>
        <p:nvPicPr>
          <p:cNvPr id="4" name="Picture 3" descr="C:\Users\Theology\Desktop\photo_2019-11-10_19-11-5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520" y="764704"/>
            <a:ext cx="3927790" cy="54006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6920874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r>
              <a:rPr lang="fa-IR" sz="2400" dirty="0">
                <a:solidFill>
                  <a:srgbClr val="FF0000"/>
                </a:solidFill>
                <a:cs typeface="B Mitra" pitchFamily="2" charset="-78"/>
              </a:rPr>
              <a:t>در خطاب خداوند به موسی (ع):</a:t>
            </a:r>
          </a:p>
          <a:p>
            <a:pPr algn="just"/>
            <a:r>
              <a:rPr lang="fa-IR" sz="2400" dirty="0">
                <a:solidFill>
                  <a:schemeClr val="tx1"/>
                </a:solidFill>
                <a:cs typeface="B Mitra" pitchFamily="2" charset="-78"/>
              </a:rPr>
              <a:t>یونس/87:  وَأَوْحَيْنَا إِلَى مُوسَى وَأَخِيهِ أَنْ تَبَوَّآ لِقَوْمِكُمَا بِمِصْرَ بُيُوتًا وَاجْعَلُوا بُيُوتَكُمْ قِبْلَةً وَأَقِيمُوا الصَّلَاةَ وَبَشِّرِ الْمُؤْمِنِينَ: و به موسی و برادرش (هارون) وحی کردیم که شما برای پیروانتان در شهر مصر منزل گیرید و (اکنون که از بیم فرعونیان به مساجد نتوانید رفت)، خانه‌هایتان را قبله و معبد خود قرار دهید و نماز به پا دارید و (تو هم ای رسول) مؤمنان را (به فتح در دنیا و بهشت در آخرت) بشارت ده.</a:t>
            </a:r>
          </a:p>
          <a:p>
            <a:pPr algn="just"/>
            <a:r>
              <a:rPr lang="fa-IR" sz="2400" dirty="0">
                <a:solidFill>
                  <a:srgbClr val="FF0000"/>
                </a:solidFill>
                <a:cs typeface="B Mitra" pitchFamily="2" charset="-78"/>
              </a:rPr>
              <a:t>در دعای حضرت ابراهیم (ع):</a:t>
            </a:r>
          </a:p>
          <a:p>
            <a:pPr algn="just"/>
            <a:r>
              <a:rPr lang="fa-IR" sz="2400" dirty="0">
                <a:solidFill>
                  <a:schemeClr val="tx1"/>
                </a:solidFill>
                <a:cs typeface="B Mitra" pitchFamily="2" charset="-78"/>
              </a:rPr>
              <a:t>ابراهیم/40: رَبِّ اجْعَلْنِي مُقِيمَ الصَّلَاةِ وَمِنْ ذُرِّيَّتِي: پروردگارا، مرا و از ذرّیّه‌ام نیز کسانی را نمازگزار گردان.</a:t>
            </a:r>
          </a:p>
          <a:p>
            <a:pPr algn="just"/>
            <a:r>
              <a:rPr lang="fa-IR" sz="2400" dirty="0">
                <a:solidFill>
                  <a:srgbClr val="FF0000"/>
                </a:solidFill>
                <a:cs typeface="B Mitra" pitchFamily="2" charset="-78"/>
              </a:rPr>
              <a:t>در پند لقمان به فرزندش:</a:t>
            </a:r>
          </a:p>
          <a:p>
            <a:pPr algn="just"/>
            <a:r>
              <a:rPr lang="fa-IR" sz="2400" dirty="0">
                <a:solidFill>
                  <a:schemeClr val="tx1"/>
                </a:solidFill>
                <a:cs typeface="B Mitra" pitchFamily="2" charset="-78"/>
              </a:rPr>
              <a:t> لقمان/17: يَا بُنَيَّ أَقِمِ الصَّلَاةَ وَأْمُرْ بِالْمَعْرُوفِ وَانْهَ عَنِ الْمُنْكَرِ وَاصْبِرْ عَلَى مَا أَصَابَكَ ۖ إِنَّ ذَلِكَ مِنْ عَزْمِ الْأُمُورِ: ای فرزند عزیزم، نماز را به پا دار و امر به معروف و نهی از منکر کن و (بر این کار از مردم نادان) هر آزار بینی صبر پیش گیر، که این نشانه‌ای از عزم ثابت (مردم بلند همّت) در امور عالم است.</a:t>
            </a:r>
          </a:p>
          <a:p>
            <a:pPr algn="just"/>
            <a:r>
              <a:rPr lang="fa-IR" sz="2400" dirty="0">
                <a:solidFill>
                  <a:srgbClr val="FF0000"/>
                </a:solidFill>
                <a:cs typeface="B Mitra" pitchFamily="2" charset="-78"/>
              </a:rPr>
              <a:t>در تقریر قرآن از پیام انبیاء پیشین:</a:t>
            </a:r>
          </a:p>
          <a:p>
            <a:pPr algn="just"/>
            <a:r>
              <a:rPr lang="fa-IR" sz="2400" dirty="0">
                <a:solidFill>
                  <a:schemeClr val="tx1"/>
                </a:solidFill>
                <a:cs typeface="B Mitra" pitchFamily="2" charset="-78"/>
              </a:rPr>
              <a:t>انبیاء/73: وَجَعَلْنَاهُمْ أَئِمَّةً يَهْدُونَ بِأَمْرِنَا وَأَوْحَيْنَا إِلَيْهِمْ فِعْلَ الْخَيْرَاتِ وَإِقَامَ الصَّلَاةِ وَإِيتَاءَ الزَّكَاةِ: و آنان را پیشوای مردم ساختیم تا (خلق را) به امر ما هدایت کنند و هر کار نیکو را (از انواع عبادات و خیرات) و خصوص اقامه نماز و اداء زکات را به آنها وحی کردیم.</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81412017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endParaRPr lang="fa-IR" sz="2800" dirty="0" smtClean="0">
              <a:solidFill>
                <a:srgbClr val="FF0000"/>
              </a:solidFill>
              <a:cs typeface="B Mitra" pitchFamily="2" charset="-78"/>
            </a:endParaRPr>
          </a:p>
          <a:p>
            <a:pPr marL="514350" indent="-514350" algn="just">
              <a:buAutoNum type="arabicPeriod" startAt="2"/>
            </a:pPr>
            <a:r>
              <a:rPr lang="fa-IR" sz="2800" dirty="0" smtClean="0">
                <a:solidFill>
                  <a:srgbClr val="FF0000"/>
                </a:solidFill>
                <a:cs typeface="B Mitra" pitchFamily="2" charset="-78"/>
              </a:rPr>
              <a:t>معنا </a:t>
            </a:r>
            <a:r>
              <a:rPr lang="fa-IR" sz="2800" dirty="0">
                <a:solidFill>
                  <a:srgbClr val="FF0000"/>
                </a:solidFill>
                <a:cs typeface="B Mitra" pitchFamily="2" charset="-78"/>
              </a:rPr>
              <a:t>و موارد استعمال صلاة در میان اعراب </a:t>
            </a:r>
            <a:r>
              <a:rPr lang="fa-IR" sz="2800" dirty="0" smtClean="0">
                <a:solidFill>
                  <a:srgbClr val="FF0000"/>
                </a:solidFill>
                <a:cs typeface="B Mitra" pitchFamily="2" charset="-78"/>
              </a:rPr>
              <a:t>جاهلی</a:t>
            </a:r>
          </a:p>
          <a:p>
            <a:pPr algn="just"/>
            <a:endParaRPr lang="fa-IR" sz="2800" dirty="0">
              <a:solidFill>
                <a:srgbClr val="FF0000"/>
              </a:solidFill>
              <a:cs typeface="B Mitra" pitchFamily="2" charset="-78"/>
            </a:endParaRPr>
          </a:p>
          <a:p>
            <a:pPr algn="just"/>
            <a:r>
              <a:rPr lang="fa-IR" sz="2800" dirty="0">
                <a:solidFill>
                  <a:schemeClr val="tx1"/>
                </a:solidFill>
                <a:cs typeface="B Mitra" pitchFamily="2" charset="-78"/>
              </a:rPr>
              <a:t>در اشعار عرب، بارها صلاة و صلَّی و صلیتِ و... ذکر شده است:</a:t>
            </a:r>
          </a:p>
          <a:p>
            <a:pPr algn="just"/>
            <a:r>
              <a:rPr lang="fa-IR" sz="2800" dirty="0">
                <a:solidFill>
                  <a:schemeClr val="tx1"/>
                </a:solidFill>
                <a:cs typeface="B Mitra" pitchFamily="2" charset="-78"/>
              </a:rPr>
              <a:t>أعشی: علیکِ مثلُ الذی صلَّیتِ فاغتمضی</a:t>
            </a:r>
          </a:p>
          <a:p>
            <a:pPr algn="just"/>
            <a:r>
              <a:rPr lang="fa-IR" sz="2800" dirty="0">
                <a:solidFill>
                  <a:schemeClr val="tx1"/>
                </a:solidFill>
                <a:cs typeface="B Mitra" pitchFamily="2" charset="-78"/>
              </a:rPr>
              <a:t>أعشی: یُراوح من صلوات الملیک</a:t>
            </a:r>
          </a:p>
          <a:p>
            <a:pPr algn="just"/>
            <a:r>
              <a:rPr lang="fa-IR" sz="2800" dirty="0">
                <a:solidFill>
                  <a:schemeClr val="tx1"/>
                </a:solidFill>
                <a:cs typeface="B Mitra" pitchFamily="2" charset="-78"/>
              </a:rPr>
              <a:t>أعشی: إذا ذُبِحَت صلّی علیها و </a:t>
            </a:r>
            <a:r>
              <a:rPr lang="fa-IR" sz="2800" dirty="0" smtClean="0">
                <a:solidFill>
                  <a:schemeClr val="tx1"/>
                </a:solidFill>
                <a:cs typeface="B Mitra" pitchFamily="2" charset="-78"/>
              </a:rPr>
              <a:t>زمزما</a:t>
            </a:r>
          </a:p>
          <a:p>
            <a:pPr algn="just"/>
            <a:endParaRPr lang="fa-IR" sz="2800" dirty="0">
              <a:solidFill>
                <a:schemeClr val="tx1"/>
              </a:solidFill>
              <a:cs typeface="B Mitra" pitchFamily="2" charset="-78"/>
            </a:endParaRPr>
          </a:p>
          <a:p>
            <a:pPr algn="just"/>
            <a:r>
              <a:rPr lang="fa-IR" sz="2800" dirty="0" smtClean="0">
                <a:solidFill>
                  <a:schemeClr val="tx1"/>
                </a:solidFill>
                <a:cs typeface="B Mitra" pitchFamily="2" charset="-78"/>
              </a:rPr>
              <a:t>گلوساریوم: ماده</a:t>
            </a:r>
            <a:r>
              <a:rPr lang="en-US" sz="2800" dirty="0" err="1">
                <a:solidFill>
                  <a:schemeClr val="tx1"/>
                </a:solidFill>
                <a:cs typeface="B Mitra" pitchFamily="2" charset="-78"/>
              </a:rPr>
              <a:t>salo</a:t>
            </a:r>
            <a:r>
              <a:rPr lang="en-US" sz="2800" dirty="0">
                <a:solidFill>
                  <a:schemeClr val="tx1"/>
                </a:solidFill>
                <a:cs typeface="B Mitra" pitchFamily="2" charset="-78"/>
              </a:rPr>
              <a:t>) </a:t>
            </a:r>
            <a:r>
              <a:rPr lang="fa-IR" sz="2800" dirty="0">
                <a:solidFill>
                  <a:schemeClr val="tx1"/>
                </a:solidFill>
                <a:cs typeface="B Mitra" pitchFamily="2" charset="-78"/>
              </a:rPr>
              <a:t>) </a:t>
            </a:r>
            <a:r>
              <a:rPr lang="fa-IR" sz="2800" dirty="0" smtClean="0">
                <a:solidFill>
                  <a:schemeClr val="tx1"/>
                </a:solidFill>
                <a:cs typeface="B Mitra" pitchFamily="2" charset="-78"/>
              </a:rPr>
              <a:t>به معنای </a:t>
            </a:r>
            <a:r>
              <a:rPr lang="fa-IR" sz="2800" dirty="0" smtClean="0">
                <a:solidFill>
                  <a:schemeClr val="tx1"/>
                </a:solidFill>
                <a:cs typeface="B Mitra" pitchFamily="2" charset="-78"/>
              </a:rPr>
              <a:t>نماز </a:t>
            </a:r>
            <a:r>
              <a:rPr lang="fa-IR" sz="2800" dirty="0">
                <a:solidFill>
                  <a:schemeClr val="tx1"/>
                </a:solidFill>
                <a:cs typeface="B Mitra" pitchFamily="2" charset="-78"/>
              </a:rPr>
              <a:t>و دعا در سنگ نبشته های پیش از اسلام در عربستان جنوبی آمده است</a:t>
            </a:r>
            <a:r>
              <a:rPr lang="fa-IR" sz="2800" dirty="0" smtClean="0">
                <a:solidFill>
                  <a:schemeClr val="tx1"/>
                </a:solidFill>
                <a:cs typeface="B Mitra" pitchFamily="2" charset="-78"/>
              </a:rPr>
              <a:t>.</a:t>
            </a:r>
            <a:endParaRPr lang="fa-IR" sz="2800" dirty="0">
              <a:solidFill>
                <a:schemeClr val="tx1"/>
              </a:solidFill>
              <a:cs typeface="B Mitra" pitchFamily="2" charset="-78"/>
            </a:endParaRPr>
          </a:p>
          <a:p>
            <a:pPr algn="just"/>
            <a:r>
              <a:rPr lang="fa-IR" sz="2800" dirty="0">
                <a:solidFill>
                  <a:schemeClr val="tx1"/>
                </a:solidFill>
                <a:cs typeface="B Mitra" pitchFamily="2" charset="-78"/>
              </a:rPr>
              <a:t>جفری: واژه </a:t>
            </a:r>
            <a:r>
              <a:rPr lang="en-US" sz="2800" dirty="0" err="1" smtClean="0">
                <a:solidFill>
                  <a:schemeClr val="tx1"/>
                </a:solidFill>
                <a:cs typeface="B Mitra" pitchFamily="2" charset="-78"/>
              </a:rPr>
              <a:t>salot</a:t>
            </a:r>
            <a:r>
              <a:rPr lang="en-US" sz="2800" dirty="0">
                <a:solidFill>
                  <a:schemeClr val="tx1"/>
                </a:solidFill>
                <a:cs typeface="B Mitra" pitchFamily="2" charset="-78"/>
              </a:rPr>
              <a:t>) </a:t>
            </a:r>
            <a:r>
              <a:rPr lang="fa-IR" sz="2800" dirty="0" smtClean="0">
                <a:solidFill>
                  <a:schemeClr val="tx1"/>
                </a:solidFill>
                <a:cs typeface="B Mitra" pitchFamily="2" charset="-78"/>
              </a:rPr>
              <a:t>) به </a:t>
            </a:r>
            <a:r>
              <a:rPr lang="fa-IR" sz="2800" dirty="0">
                <a:solidFill>
                  <a:schemeClr val="tx1"/>
                </a:solidFill>
                <a:cs typeface="B Mitra" pitchFamily="2" charset="-78"/>
              </a:rPr>
              <a:t>معنای نمازخانه و عبادتگاه در یک سنگ نبشته در عربستان جنوبی آمده است.</a:t>
            </a:r>
          </a:p>
          <a:p>
            <a:pPr algn="just"/>
            <a:endParaRPr lang="fa-IR" sz="2800" dirty="0">
              <a:solidFill>
                <a:schemeClr val="tx1"/>
              </a:solidFill>
              <a:cs typeface="B Mitra" pitchFamily="2" charset="-78"/>
            </a:endParaRPr>
          </a:p>
        </p:txBody>
      </p:sp>
    </p:spTree>
    <p:extLst>
      <p:ext uri="{BB962C8B-B14F-4D97-AF65-F5344CB8AC3E}">
        <p14:creationId xmlns:p14="http://schemas.microsoft.com/office/powerpoint/2010/main" val="104760262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fontScale="92500" lnSpcReduction="20000"/>
          </a:bodyPr>
          <a:lstStyle/>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نکته</a:t>
            </a:r>
            <a:r>
              <a:rPr lang="fa-IR" sz="2400" b="1" dirty="0">
                <a:solidFill>
                  <a:srgbClr val="FF0000"/>
                </a:solidFill>
                <a:cs typeface="B Mitra" pitchFamily="2" charset="-78"/>
              </a:rPr>
              <a:t>:</a:t>
            </a:r>
          </a:p>
          <a:p>
            <a:pPr algn="just"/>
            <a:r>
              <a:rPr lang="fa-IR" sz="2800" dirty="0">
                <a:solidFill>
                  <a:schemeClr val="tx1"/>
                </a:solidFill>
                <a:cs typeface="B Mitra" pitchFamily="2" charset="-78"/>
              </a:rPr>
              <a:t>واژه صلاة قبل از اسلام نیز در معنای دینی به کار می رفته است. چنین نبوده که این واژه قبل از اسلام فقط معنای لغوی داشته و پس از اسلام در معنای شرعی به کار رفته باشد. بلکه اسلام تنها دست به اصلاح معنای دینی آنها زده است.</a:t>
            </a:r>
          </a:p>
          <a:p>
            <a:pPr algn="just"/>
            <a:r>
              <a:rPr lang="fa-IR" sz="2800" dirty="0" smtClean="0">
                <a:solidFill>
                  <a:srgbClr val="FF0000"/>
                </a:solidFill>
                <a:cs typeface="B Mitra" pitchFamily="2" charset="-78"/>
              </a:rPr>
              <a:t>حقیقت شرعی صلاة:</a:t>
            </a:r>
          </a:p>
          <a:p>
            <a:pPr algn="just"/>
            <a:r>
              <a:rPr lang="fa-IR" sz="2800" dirty="0" smtClean="0">
                <a:solidFill>
                  <a:schemeClr val="tx1"/>
                </a:solidFill>
                <a:cs typeface="B Mitra" pitchFamily="2" charset="-78"/>
              </a:rPr>
              <a:t>بسیاری از واژگانی که برای عبادات به کار می روند، معنای لغوی متفاوتی دارند. این واژگان در صدر اسلام حقیقتاً در معنای لغوی شان به کار می رفتند و مجازاً در معنای عبادات استفاده می شدند. سؤال اینجاست که از چه زمانی این واژگان حقیقتاً در معنای شرعی و عبادی استعمال می شدند؟</a:t>
            </a:r>
          </a:p>
          <a:p>
            <a:pPr algn="just"/>
            <a:endParaRPr lang="fa-IR" sz="2800" dirty="0" smtClean="0">
              <a:solidFill>
                <a:schemeClr val="tx1"/>
              </a:solidFill>
              <a:cs typeface="B Mitra" pitchFamily="2" charset="-78"/>
            </a:endParaRPr>
          </a:p>
          <a:p>
            <a:pPr algn="just"/>
            <a:r>
              <a:rPr lang="fa-IR" sz="2800" dirty="0" smtClean="0">
                <a:solidFill>
                  <a:schemeClr val="tx1"/>
                </a:solidFill>
                <a:cs typeface="B Mitra" pitchFamily="2" charset="-78"/>
              </a:rPr>
              <a:t>مرحوم بهبهانی: </a:t>
            </a:r>
            <a:r>
              <a:rPr lang="fa-IR" sz="2800" dirty="0">
                <a:solidFill>
                  <a:schemeClr val="tx1"/>
                </a:solidFill>
                <a:cs typeface="B Mitra" pitchFamily="2" charset="-78"/>
              </a:rPr>
              <a:t>حقیقت شرعی در واژگان </a:t>
            </a:r>
            <a:r>
              <a:rPr lang="fa-IR" sz="2800" dirty="0" smtClean="0">
                <a:solidFill>
                  <a:schemeClr val="tx1"/>
                </a:solidFill>
                <a:cs typeface="B Mitra" pitchFamily="2" charset="-78"/>
              </a:rPr>
              <a:t>مربوط به دوره بعد از امام </a:t>
            </a:r>
            <a:r>
              <a:rPr lang="fa-IR" sz="2800" dirty="0">
                <a:solidFill>
                  <a:schemeClr val="tx1"/>
                </a:solidFill>
                <a:cs typeface="B Mitra" pitchFamily="2" charset="-78"/>
              </a:rPr>
              <a:t>باقر </a:t>
            </a:r>
            <a:r>
              <a:rPr lang="fa-IR" sz="2800" dirty="0" smtClean="0">
                <a:solidFill>
                  <a:schemeClr val="tx1"/>
                </a:solidFill>
                <a:cs typeface="B Mitra" pitchFamily="2" charset="-78"/>
              </a:rPr>
              <a:t>(ع) و </a:t>
            </a:r>
            <a:r>
              <a:rPr lang="fa-IR" sz="2800" dirty="0">
                <a:solidFill>
                  <a:schemeClr val="tx1"/>
                </a:solidFill>
                <a:cs typeface="B Mitra" pitchFamily="2" charset="-78"/>
              </a:rPr>
              <a:t>امام صادق (ع) </a:t>
            </a:r>
            <a:r>
              <a:rPr lang="fa-IR" sz="2800" dirty="0" smtClean="0">
                <a:solidFill>
                  <a:schemeClr val="tx1"/>
                </a:solidFill>
                <a:cs typeface="B Mitra" pitchFamily="2" charset="-78"/>
              </a:rPr>
              <a:t>است.</a:t>
            </a:r>
          </a:p>
          <a:p>
            <a:pPr algn="just"/>
            <a:r>
              <a:rPr lang="fa-IR" sz="2800" dirty="0" smtClean="0">
                <a:solidFill>
                  <a:schemeClr val="tx1"/>
                </a:solidFill>
                <a:cs typeface="B Mitra" pitchFamily="2" charset="-78"/>
              </a:rPr>
              <a:t>آقای خویی: وجود </a:t>
            </a:r>
            <a:r>
              <a:rPr lang="fa-IR" sz="2800" dirty="0">
                <a:solidFill>
                  <a:schemeClr val="tx1"/>
                </a:solidFill>
                <a:cs typeface="B Mitra" pitchFamily="2" charset="-78"/>
              </a:rPr>
              <a:t>حقیقت شرعی در زمان پیامبر (ص) ثابت شده نیست</a:t>
            </a:r>
            <a:r>
              <a:rPr lang="fa-IR" sz="2800" dirty="0" smtClean="0">
                <a:solidFill>
                  <a:schemeClr val="tx1"/>
                </a:solidFill>
                <a:cs typeface="B Mitra" pitchFamily="2" charset="-78"/>
              </a:rPr>
              <a:t>.</a:t>
            </a:r>
          </a:p>
          <a:p>
            <a:pPr algn="just"/>
            <a:r>
              <a:rPr lang="fa-IR" sz="2800" dirty="0" smtClean="0">
                <a:solidFill>
                  <a:schemeClr val="tx1"/>
                </a:solidFill>
                <a:cs typeface="B Mitra" pitchFamily="2" charset="-78"/>
              </a:rPr>
              <a:t>دکتر نکونام: این واژگان حتی پیش از اسلام نیز در معنای شرعی به کار می رفتند.</a:t>
            </a:r>
            <a:endParaRPr lang="fa-IR" sz="2800" dirty="0">
              <a:solidFill>
                <a:schemeClr val="tx1"/>
              </a:solidFill>
              <a:cs typeface="B Mitra" pitchFamily="2" charset="-78"/>
            </a:endParaRP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کاربست:</a:t>
            </a:r>
          </a:p>
          <a:p>
            <a:pPr algn="just"/>
            <a:r>
              <a:rPr lang="fa-IR" sz="2800" dirty="0">
                <a:solidFill>
                  <a:schemeClr val="tx1"/>
                </a:solidFill>
                <a:cs typeface="B Mitra" pitchFamily="2" charset="-78"/>
              </a:rPr>
              <a:t>قرآن حتی در تسمیه و تقنین عبادات و مهمترین آنها یعنی صلاة، جدای از فرهنگ عصر نزول و متفاوت با محدوده زبانی و معرفتی مخاطبان عصر نزول سخن نگفته است؛ چه رسد به معاملات و اجتماعیات که به هم سنخی بیشتری نیاز است. قرآن همان باورها را تصحیح و سپس امضا کرده است.</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179517586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endParaRPr lang="fa-IR" sz="2400" dirty="0" smtClean="0">
              <a:solidFill>
                <a:srgbClr val="FF0000"/>
              </a:solidFill>
              <a:cs typeface="B Mitra" pitchFamily="2" charset="-78"/>
            </a:endParaRPr>
          </a:p>
          <a:p>
            <a:pPr algn="just"/>
            <a:r>
              <a:rPr lang="fa-IR" sz="2400" dirty="0" smtClean="0">
                <a:solidFill>
                  <a:srgbClr val="FF0000"/>
                </a:solidFill>
                <a:cs typeface="B Mitra" pitchFamily="2" charset="-78"/>
              </a:rPr>
              <a:t>3</a:t>
            </a:r>
            <a:r>
              <a:rPr lang="fa-IR" sz="2400" dirty="0">
                <a:solidFill>
                  <a:srgbClr val="FF0000"/>
                </a:solidFill>
                <a:cs typeface="B Mitra" pitchFamily="2" charset="-78"/>
              </a:rPr>
              <a:t>. معنای صلاة در زبان های نزدیک به عربی</a:t>
            </a:r>
          </a:p>
          <a:p>
            <a:pPr algn="just"/>
            <a:r>
              <a:rPr lang="fa-IR" sz="2400" dirty="0">
                <a:solidFill>
                  <a:schemeClr val="tx1"/>
                </a:solidFill>
                <a:cs typeface="B Mitra" pitchFamily="2" charset="-78"/>
              </a:rPr>
              <a:t>واژه صلاة در زبان آرامی قدیم به </a:t>
            </a:r>
            <a:r>
              <a:rPr lang="fa-IR" sz="2400" dirty="0" smtClean="0">
                <a:solidFill>
                  <a:schemeClr val="tx1"/>
                </a:solidFill>
                <a:cs typeface="B Mitra" pitchFamily="2" charset="-78"/>
              </a:rPr>
              <a:t>صورت</a:t>
            </a:r>
            <a:r>
              <a:rPr lang="en-US" sz="2400" dirty="0" err="1" smtClean="0">
                <a:solidFill>
                  <a:schemeClr val="tx1"/>
                </a:solidFill>
                <a:cs typeface="B Mitra" pitchFamily="2" charset="-78"/>
              </a:rPr>
              <a:t>sla</a:t>
            </a:r>
            <a:r>
              <a:rPr lang="en-US" sz="2400" dirty="0">
                <a:solidFill>
                  <a:schemeClr val="tx1"/>
                </a:solidFill>
                <a:cs typeface="B Mitra" pitchFamily="2" charset="-78"/>
              </a:rPr>
              <a:t>) </a:t>
            </a:r>
            <a:r>
              <a:rPr lang="fa-IR" sz="2400" dirty="0" smtClean="0">
                <a:solidFill>
                  <a:schemeClr val="tx1"/>
                </a:solidFill>
                <a:cs typeface="B Mitra" pitchFamily="2" charset="-78"/>
              </a:rPr>
              <a:t>) و </a:t>
            </a:r>
            <a:r>
              <a:rPr lang="fa-IR" sz="2400" dirty="0">
                <a:solidFill>
                  <a:schemeClr val="tx1"/>
                </a:solidFill>
                <a:cs typeface="B Mitra" pitchFamily="2" charset="-78"/>
              </a:rPr>
              <a:t>در سریانی به </a:t>
            </a:r>
            <a:r>
              <a:rPr lang="fa-IR" sz="2400" dirty="0" smtClean="0">
                <a:solidFill>
                  <a:schemeClr val="tx1"/>
                </a:solidFill>
                <a:cs typeface="B Mitra" pitchFamily="2" charset="-78"/>
              </a:rPr>
              <a:t>صورت</a:t>
            </a:r>
            <a:r>
              <a:rPr lang="en-US" sz="2400" dirty="0" err="1" smtClean="0">
                <a:solidFill>
                  <a:schemeClr val="tx1"/>
                </a:solidFill>
                <a:cs typeface="B Mitra" pitchFamily="2" charset="-78"/>
              </a:rPr>
              <a:t>salla</a:t>
            </a:r>
            <a:r>
              <a:rPr lang="en-US" sz="2400" dirty="0">
                <a:solidFill>
                  <a:schemeClr val="tx1"/>
                </a:solidFill>
                <a:cs typeface="B Mitra" pitchFamily="2" charset="-78"/>
              </a:rPr>
              <a:t>) </a:t>
            </a:r>
            <a:r>
              <a:rPr lang="fa-IR" sz="2400" dirty="0" smtClean="0">
                <a:solidFill>
                  <a:schemeClr val="tx1"/>
                </a:solidFill>
                <a:cs typeface="B Mitra" pitchFamily="2" charset="-78"/>
              </a:rPr>
              <a:t>) و </a:t>
            </a:r>
            <a:r>
              <a:rPr lang="fa-IR" sz="2400" dirty="0">
                <a:solidFill>
                  <a:schemeClr val="tx1"/>
                </a:solidFill>
                <a:cs typeface="B Mitra" pitchFamily="2" charset="-78"/>
              </a:rPr>
              <a:t>در زبان حبشی به </a:t>
            </a:r>
            <a:r>
              <a:rPr lang="fa-IR" sz="2400" dirty="0" smtClean="0">
                <a:solidFill>
                  <a:schemeClr val="tx1"/>
                </a:solidFill>
                <a:cs typeface="B Mitra" pitchFamily="2" charset="-78"/>
              </a:rPr>
              <a:t>صورت</a:t>
            </a:r>
            <a:r>
              <a:rPr lang="en-US" sz="2400" dirty="0" err="1" smtClean="0">
                <a:solidFill>
                  <a:schemeClr val="tx1"/>
                </a:solidFill>
                <a:cs typeface="B Mitra" pitchFamily="2" charset="-78"/>
              </a:rPr>
              <a:t>salaya</a:t>
            </a:r>
            <a:r>
              <a:rPr lang="en-US" sz="2400" dirty="0" smtClean="0">
                <a:solidFill>
                  <a:schemeClr val="tx1"/>
                </a:solidFill>
                <a:cs typeface="B Mitra" pitchFamily="2" charset="-78"/>
              </a:rPr>
              <a:t>) </a:t>
            </a:r>
            <a:r>
              <a:rPr lang="fa-IR" sz="2400" dirty="0" smtClean="0">
                <a:solidFill>
                  <a:schemeClr val="tx1"/>
                </a:solidFill>
                <a:cs typeface="B Mitra" pitchFamily="2" charset="-78"/>
              </a:rPr>
              <a:t>) بوده </a:t>
            </a:r>
            <a:r>
              <a:rPr lang="fa-IR" sz="2400" dirty="0">
                <a:solidFill>
                  <a:schemeClr val="tx1"/>
                </a:solidFill>
                <a:cs typeface="B Mitra" pitchFamily="2" charset="-78"/>
              </a:rPr>
              <a:t>است. در زبان عبری به کنیسه های یهودی «صلوتا» می گفتند. در العین آمده است: «صلوات الیهود کنائسهم واحدها صلوة او صلوتا.»</a:t>
            </a:r>
          </a:p>
          <a:p>
            <a:pPr algn="just"/>
            <a:r>
              <a:rPr lang="fa-IR" sz="2400" dirty="0">
                <a:solidFill>
                  <a:schemeClr val="tx1"/>
                </a:solidFill>
                <a:cs typeface="B Mitra" pitchFamily="2" charset="-78"/>
              </a:rPr>
              <a:t>نولدکه: واژه صلاة در دوره پیش از اسلام کاملاً شناخته شده بود.</a:t>
            </a:r>
          </a:p>
          <a:p>
            <a:pPr algn="just"/>
            <a:r>
              <a:rPr lang="fa-IR" sz="2400" dirty="0">
                <a:solidFill>
                  <a:schemeClr val="tx1"/>
                </a:solidFill>
                <a:cs typeface="B Mitra" pitchFamily="2" charset="-78"/>
              </a:rPr>
              <a:t>ونسینک: «اقام الصلوة» یک عبارت سلیس سریانی است</a:t>
            </a:r>
            <a:r>
              <a:rPr lang="fa-IR" sz="2400" dirty="0" smtClean="0">
                <a:solidFill>
                  <a:schemeClr val="tx1"/>
                </a:solidFill>
                <a:cs typeface="B Mitra" pitchFamily="2" charset="-78"/>
              </a:rPr>
              <a:t>.</a:t>
            </a: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در همه زبان ها، صلاة در بر دارنده معنای دعا و ستایش و پرستش و نیایش بود و گاه بر آداب و آیین خاص عبادی اطلاق می شد</a:t>
            </a:r>
            <a:r>
              <a:rPr lang="fa-IR" sz="2400" dirty="0" smtClean="0">
                <a:solidFill>
                  <a:schemeClr val="tx1"/>
                </a:solidFill>
                <a:cs typeface="B Mitra" pitchFamily="2" charset="-78"/>
              </a:rPr>
              <a:t>.</a:t>
            </a: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کاربست:</a:t>
            </a:r>
          </a:p>
          <a:p>
            <a:pPr marL="342900" indent="-342900" algn="just">
              <a:buFont typeface="Wingdings" panose="05000000000000000000" pitchFamily="2" charset="2"/>
              <a:buChar char="ü"/>
            </a:pPr>
            <a:r>
              <a:rPr lang="fa-IR" sz="2400" dirty="0">
                <a:solidFill>
                  <a:schemeClr val="tx1"/>
                </a:solidFill>
                <a:cs typeface="B Mitra" pitchFamily="2" charset="-78"/>
              </a:rPr>
              <a:t>تأکید بر وحدت ادیان، شیوه های گوناگونی دارد. تبیین ریشه های واژگان واحد، زمینه را برای تبیین ریشه های معرفتی واحد فراهم می کند و اختلاف آنها را کمرنگ و رواداری دینی را تقویت می کند. </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26487535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r>
              <a:rPr lang="fa-IR" sz="2800" dirty="0">
                <a:solidFill>
                  <a:srgbClr val="FF0000"/>
                </a:solidFill>
                <a:cs typeface="B Mitra" pitchFamily="2" charset="-78"/>
              </a:rPr>
              <a:t>4. معنا و موارد استعمال «صلاة» در </a:t>
            </a:r>
            <a:r>
              <a:rPr lang="fa-IR" sz="2800" dirty="0" smtClean="0">
                <a:solidFill>
                  <a:srgbClr val="FF0000"/>
                </a:solidFill>
                <a:cs typeface="B Mitra" pitchFamily="2" charset="-78"/>
              </a:rPr>
              <a:t>قرآن</a:t>
            </a:r>
          </a:p>
          <a:p>
            <a:pPr algn="just"/>
            <a:endParaRPr lang="fa-IR" sz="2800" dirty="0">
              <a:solidFill>
                <a:srgbClr val="FF0000"/>
              </a:solidFill>
              <a:cs typeface="B Mitra" pitchFamily="2" charset="-78"/>
            </a:endParaRPr>
          </a:p>
          <a:p>
            <a:pPr algn="just"/>
            <a:r>
              <a:rPr lang="fa-IR" sz="2800" dirty="0">
                <a:solidFill>
                  <a:schemeClr val="tx1"/>
                </a:solidFill>
                <a:cs typeface="B Mitra" pitchFamily="2" charset="-78"/>
              </a:rPr>
              <a:t>صلاة در قرآن </a:t>
            </a:r>
            <a:r>
              <a:rPr lang="fa-IR" sz="2800" dirty="0" smtClean="0">
                <a:solidFill>
                  <a:schemeClr val="tx1"/>
                </a:solidFill>
                <a:cs typeface="B Mitra" pitchFamily="2" charset="-78"/>
              </a:rPr>
              <a:t>غالباً به </a:t>
            </a:r>
            <a:r>
              <a:rPr lang="fa-IR" sz="2800" dirty="0">
                <a:solidFill>
                  <a:schemeClr val="tx1"/>
                </a:solidFill>
                <a:cs typeface="B Mitra" pitchFamily="2" charset="-78"/>
              </a:rPr>
              <a:t>معنای نماز فقهی نیست بلکه به معنای «نیایش توأم با ستایش» و «دعا و دعوت به توجه» آمده است. مواردی از استعمالات قرآنی را در ادامه بر می رسیم</a:t>
            </a:r>
            <a:r>
              <a:rPr lang="fa-IR" sz="2800" dirty="0" smtClean="0">
                <a:solidFill>
                  <a:schemeClr val="tx1"/>
                </a:solidFill>
                <a:cs typeface="B Mitra" pitchFamily="2" charset="-78"/>
              </a:rPr>
              <a:t>:</a:t>
            </a:r>
          </a:p>
          <a:p>
            <a:pPr algn="just"/>
            <a:endParaRPr lang="fa-IR" sz="2800" dirty="0">
              <a:solidFill>
                <a:schemeClr val="tx1"/>
              </a:solidFill>
              <a:cs typeface="B Mitra" pitchFamily="2" charset="-78"/>
            </a:endParaRPr>
          </a:p>
          <a:p>
            <a:pPr algn="just"/>
            <a:r>
              <a:rPr lang="fa-IR" sz="2800" dirty="0">
                <a:solidFill>
                  <a:srgbClr val="FF0000"/>
                </a:solidFill>
                <a:cs typeface="B Mitra" pitchFamily="2" charset="-78"/>
              </a:rPr>
              <a:t>الف) ستایش خداوند توسط پیامبر و دعای او در حق مردم:</a:t>
            </a:r>
          </a:p>
          <a:p>
            <a:pPr algn="just"/>
            <a:r>
              <a:rPr lang="fa-IR" sz="2800" dirty="0">
                <a:solidFill>
                  <a:schemeClr val="tx1"/>
                </a:solidFill>
                <a:cs typeface="B Mitra" pitchFamily="2" charset="-78"/>
              </a:rPr>
              <a:t>توبه/99: وَمِنَ الْأَعْرَابِ مَنْ يُؤْمِنُ بِاللَّهِ وَالْيَوْمِ الْآخِرِ وَيَتَّخِذُ مَا يُنْفِقُ قُرُبَاتٍ عِنْدَ اللَّهِ وَصَلَوَاتِ الرَّسُولِ أَلَا إِنَّهَا قُرْبَةٌ لَهُمْ سَيُدْخِلُهُمُ اللَّهُ فِي رَحْمَتِهِ إِنَّ اللَّهَ غَفُورٌ رَحِيمٌ</a:t>
            </a:r>
          </a:p>
          <a:p>
            <a:pPr algn="just"/>
            <a:r>
              <a:rPr lang="fa-IR" sz="2800" dirty="0">
                <a:solidFill>
                  <a:schemeClr val="tx1"/>
                </a:solidFill>
                <a:cs typeface="B Mitra" pitchFamily="2" charset="-78"/>
              </a:rPr>
              <a:t>گروه [ديگرى‏] از عربهاى باديه‏نشين ايمان به خدا و روز رستاخيز دارند و آنچه را انفاق مى‏كنند مايه تقرب نزد خدا و دعاهاى پيامبر مى‏دانند آگاه باشيد اينها مايه تقرب آنها است خداوند به زودى آنان را در رحمت خود وارد خواهد ساخت چرا كه خداوند آمرزنده و مهربان است.</a:t>
            </a:r>
          </a:p>
          <a:p>
            <a:pPr algn="just"/>
            <a:endParaRPr lang="fa-IR" sz="2800" dirty="0">
              <a:solidFill>
                <a:schemeClr val="tx1"/>
              </a:solidFill>
              <a:cs typeface="B Mitra" pitchFamily="2" charset="-78"/>
            </a:endParaRPr>
          </a:p>
        </p:txBody>
      </p:sp>
    </p:spTree>
    <p:extLst>
      <p:ext uri="{BB962C8B-B14F-4D97-AF65-F5344CB8AC3E}">
        <p14:creationId xmlns:p14="http://schemas.microsoft.com/office/powerpoint/2010/main" val="74104393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fontScale="92500" lnSpcReduction="10000"/>
          </a:bodyPr>
          <a:lstStyle/>
          <a:p>
            <a:pPr algn="just"/>
            <a:r>
              <a:rPr lang="fa-IR" sz="2800" dirty="0">
                <a:solidFill>
                  <a:srgbClr val="FF0000"/>
                </a:solidFill>
                <a:cs typeface="B Mitra" pitchFamily="2" charset="-78"/>
              </a:rPr>
              <a:t>ب) ستایش خداوند توسط </a:t>
            </a:r>
            <a:r>
              <a:rPr lang="fa-IR" sz="2800" dirty="0" smtClean="0">
                <a:solidFill>
                  <a:srgbClr val="FF0000"/>
                </a:solidFill>
                <a:cs typeface="B Mitra" pitchFamily="2" charset="-78"/>
              </a:rPr>
              <a:t>مخلوقات</a:t>
            </a:r>
            <a:endParaRPr lang="fa-IR" sz="2800" dirty="0">
              <a:solidFill>
                <a:srgbClr val="FF0000"/>
              </a:solidFill>
              <a:cs typeface="B Mitra" pitchFamily="2" charset="-78"/>
            </a:endParaRPr>
          </a:p>
          <a:p>
            <a:pPr algn="just"/>
            <a:r>
              <a:rPr lang="fa-IR" sz="2800" dirty="0">
                <a:solidFill>
                  <a:schemeClr val="tx1"/>
                </a:solidFill>
                <a:cs typeface="B Mitra" pitchFamily="2" charset="-78"/>
              </a:rPr>
              <a:t>نور/41: أَلَمْ تَرَ أَنَّ اللَّهَ يُسَبِّحُ لَهُ مَنْ فِي السَّمَاوَاتِ وَالْأَرْضِ وَالطَّيْرُ صَافَّاتٍ كُلٌّ قَدْ عَلِمَ صَلَاتَهُ وَتَسْبِيحَهُ وَاللَّهُ عَلِيمٌ بِمَا يَفْعَلُونَ</a:t>
            </a:r>
          </a:p>
          <a:p>
            <a:pPr algn="just"/>
            <a:r>
              <a:rPr lang="fa-IR" sz="2800" dirty="0">
                <a:solidFill>
                  <a:schemeClr val="tx1"/>
                </a:solidFill>
                <a:cs typeface="B Mitra" pitchFamily="2" charset="-78"/>
              </a:rPr>
              <a:t>آیا ندیدی که هر کس در آسمانها و زمین است تا مرغهایی که در هوا پر گشایند همه به تسبیح و ثنای خدا مشغولند؟ و همه آنان صلاة و تسبیح خود بدانند، و خدا به هر چه کنند آگاه است</a:t>
            </a:r>
            <a:r>
              <a:rPr lang="fa-IR" sz="2800" dirty="0" smtClean="0">
                <a:solidFill>
                  <a:schemeClr val="tx1"/>
                </a:solidFill>
                <a:cs typeface="B Mitra" pitchFamily="2" charset="-78"/>
              </a:rPr>
              <a:t>.</a:t>
            </a:r>
          </a:p>
          <a:p>
            <a:pPr algn="just"/>
            <a:endParaRPr lang="fa-IR" sz="2800" dirty="0">
              <a:solidFill>
                <a:schemeClr val="tx1"/>
              </a:solidFill>
              <a:cs typeface="B Mitra" pitchFamily="2" charset="-78"/>
            </a:endParaRPr>
          </a:p>
          <a:p>
            <a:pPr algn="just"/>
            <a:r>
              <a:rPr lang="fa-IR" sz="2800" dirty="0">
                <a:solidFill>
                  <a:srgbClr val="FF0000"/>
                </a:solidFill>
                <a:cs typeface="B Mitra" pitchFamily="2" charset="-78"/>
              </a:rPr>
              <a:t>ج) توجه خداوند به </a:t>
            </a:r>
            <a:r>
              <a:rPr lang="fa-IR" sz="2800" dirty="0" smtClean="0">
                <a:solidFill>
                  <a:srgbClr val="FF0000"/>
                </a:solidFill>
                <a:cs typeface="B Mitra" pitchFamily="2" charset="-78"/>
              </a:rPr>
              <a:t>پیامبر و مؤمنان</a:t>
            </a:r>
            <a:endParaRPr lang="fa-IR" sz="2800" dirty="0">
              <a:solidFill>
                <a:srgbClr val="FF0000"/>
              </a:solidFill>
              <a:cs typeface="B Mitra" pitchFamily="2" charset="-78"/>
            </a:endParaRPr>
          </a:p>
          <a:p>
            <a:pPr algn="just"/>
            <a:r>
              <a:rPr lang="fa-IR" sz="2800" dirty="0">
                <a:solidFill>
                  <a:schemeClr val="tx1"/>
                </a:solidFill>
                <a:cs typeface="B Mitra" pitchFamily="2" charset="-78"/>
              </a:rPr>
              <a:t>توبه/43: هُوَ الَّذي يُصَلِّي عَلَيْكُمْ وَ مَلائِكَتُهُ لِيُخْرِجَكُمْ‏ مِنَ الظُّلُماتِ إِلَى النُّورِ وَ كانَ بِالْمُؤْمِنينَ رَحيماً</a:t>
            </a:r>
          </a:p>
          <a:p>
            <a:pPr algn="just"/>
            <a:r>
              <a:rPr lang="fa-IR" sz="2800" dirty="0">
                <a:solidFill>
                  <a:schemeClr val="tx1"/>
                </a:solidFill>
                <a:cs typeface="B Mitra" pitchFamily="2" charset="-78"/>
              </a:rPr>
              <a:t>خداوند متعال كسى است كه بر شما درود و رحمت مى‏فرستد و فرشتگان او (نيز براى شما تقاضاى رحمت مى‏كنند) تا شما را از </a:t>
            </a:r>
            <a:r>
              <a:rPr lang="fa-IR" sz="2800" dirty="0">
                <a:solidFill>
                  <a:schemeClr val="tx1"/>
                </a:solidFill>
                <a:cs typeface="B Mitra" pitchFamily="2" charset="-78"/>
              </a:rPr>
              <a:t>ظلمات (جهل و شرك و گناه) به سوى نور (ايمان و علم و تقوى) رهنمون گردد و او نسبت به مؤمنان مهربان است</a:t>
            </a:r>
            <a:r>
              <a:rPr lang="fa-IR" sz="2800" dirty="0" smtClean="0">
                <a:solidFill>
                  <a:schemeClr val="tx1"/>
                </a:solidFill>
                <a:cs typeface="B Mitra" pitchFamily="2" charset="-78"/>
              </a:rPr>
              <a:t>.</a:t>
            </a:r>
          </a:p>
          <a:p>
            <a:pPr algn="just"/>
            <a:endParaRPr lang="fa-IR" sz="2800" dirty="0">
              <a:solidFill>
                <a:schemeClr val="tx1"/>
              </a:solidFill>
              <a:cs typeface="B Mitra" pitchFamily="2" charset="-78"/>
            </a:endParaRPr>
          </a:p>
          <a:p>
            <a:pPr algn="just"/>
            <a:r>
              <a:rPr lang="fa-IR" sz="2800" dirty="0">
                <a:solidFill>
                  <a:schemeClr val="tx1"/>
                </a:solidFill>
                <a:cs typeface="B Mitra" pitchFamily="2" charset="-78"/>
              </a:rPr>
              <a:t>احزاب/56: إِنَّ </a:t>
            </a:r>
            <a:r>
              <a:rPr lang="fa-IR" sz="2800" dirty="0">
                <a:solidFill>
                  <a:schemeClr val="tx1"/>
                </a:solidFill>
                <a:cs typeface="B Mitra" pitchFamily="2" charset="-78"/>
              </a:rPr>
              <a:t>اللهَ وَ مَلائِکَتَهُ یُصَلُّونَ عَلَى النَّبِیِّ یا أَیُّهَا الَّذینَ آمَنُوا صَلُّوا عَلَیْهِ وَ سَلِّمُوا </a:t>
            </a:r>
            <a:r>
              <a:rPr lang="fa-IR" sz="2800" dirty="0">
                <a:solidFill>
                  <a:schemeClr val="tx1"/>
                </a:solidFill>
                <a:cs typeface="B Mitra" pitchFamily="2" charset="-78"/>
              </a:rPr>
              <a:t>تَسْلیما</a:t>
            </a:r>
          </a:p>
          <a:p>
            <a:pPr algn="just"/>
            <a:r>
              <a:rPr lang="fa-IR" sz="2800" dirty="0">
                <a:solidFill>
                  <a:schemeClr val="tx1"/>
                </a:solidFill>
                <a:cs typeface="B Mitra" pitchFamily="2" charset="-78"/>
              </a:rPr>
              <a:t>به درستی که خدای تعالی و فرشتگانِ او، درود می فرستند بر پیغمبرِ عالی مقدار. ای کسانی که گرویده اید به خدا و رسول! صلوات دهید بر او و سلام </a:t>
            </a:r>
            <a:r>
              <a:rPr lang="fa-IR" sz="2800" dirty="0">
                <a:solidFill>
                  <a:schemeClr val="tx1"/>
                </a:solidFill>
                <a:cs typeface="B Mitra" pitchFamily="2" charset="-78"/>
              </a:rPr>
              <a:t>گویید بر وی، سلام گفتی (سلامی شایسته)</a:t>
            </a:r>
            <a:endParaRPr lang="fa-IR" sz="2800" dirty="0" smtClean="0">
              <a:solidFill>
                <a:schemeClr val="tx1"/>
              </a:solidFill>
              <a:cs typeface="B Mitra" pitchFamily="2" charset="-78"/>
            </a:endParaRPr>
          </a:p>
          <a:p>
            <a:pPr algn="just"/>
            <a:endParaRPr lang="fa-IR" sz="2800" dirty="0">
              <a:solidFill>
                <a:schemeClr val="tx1"/>
              </a:solidFill>
              <a:cs typeface="B Mitra" pitchFamily="2" charset="-78"/>
            </a:endParaRPr>
          </a:p>
          <a:p>
            <a:pPr algn="just"/>
            <a:endParaRPr lang="fa-IR" sz="2800" dirty="0">
              <a:solidFill>
                <a:schemeClr val="tx1"/>
              </a:solidFill>
              <a:cs typeface="B Mitra" pitchFamily="2" charset="-78"/>
            </a:endParaRPr>
          </a:p>
        </p:txBody>
      </p:sp>
    </p:spTree>
    <p:extLst>
      <p:ext uri="{BB962C8B-B14F-4D97-AF65-F5344CB8AC3E}">
        <p14:creationId xmlns:p14="http://schemas.microsoft.com/office/powerpoint/2010/main" val="334875999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fontScale="92500" lnSpcReduction="10000"/>
          </a:bodyPr>
          <a:lstStyle/>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در بسیاری از استعمالات قرآنی، صلاه و رحمت در کنار هم به کار رفته اند. گویی نتیجه و انعکاس صلاة خلق، رحمت خالق است.</a:t>
            </a:r>
          </a:p>
          <a:p>
            <a:pPr marL="342900" indent="-342900" algn="just">
              <a:buFont typeface="Arial" panose="020B0604020202020204" pitchFamily="34" charset="0"/>
              <a:buChar char="•"/>
            </a:pPr>
            <a:r>
              <a:rPr lang="fa-IR" sz="2400" u="sng" dirty="0" smtClean="0">
                <a:solidFill>
                  <a:schemeClr val="tx1"/>
                </a:solidFill>
                <a:cs typeface="B Mitra" pitchFamily="2" charset="-78"/>
              </a:rPr>
              <a:t>به </a:t>
            </a:r>
            <a:r>
              <a:rPr lang="fa-IR" sz="2400" u="sng" dirty="0">
                <a:solidFill>
                  <a:schemeClr val="tx1"/>
                </a:solidFill>
                <a:cs typeface="B Mitra" pitchFamily="2" charset="-78"/>
              </a:rPr>
              <a:t>این ترتیب، مجددا عرض می شود که صلاة در قرآن </a:t>
            </a:r>
            <a:r>
              <a:rPr lang="fa-IR" sz="2400" u="sng" dirty="0" smtClean="0">
                <a:solidFill>
                  <a:schemeClr val="tx1"/>
                </a:solidFill>
                <a:cs typeface="B Mitra" pitchFamily="2" charset="-78"/>
              </a:rPr>
              <a:t>غالباً به </a:t>
            </a:r>
            <a:r>
              <a:rPr lang="fa-IR" sz="2400" u="sng" dirty="0">
                <a:solidFill>
                  <a:schemeClr val="tx1"/>
                </a:solidFill>
                <a:cs typeface="B Mitra" pitchFamily="2" charset="-78"/>
              </a:rPr>
              <a:t>معنای نماز فقهی نیست بلکه به معنای «نیایش توأم با ستایش» و «دعا و دعوت به توجه» آمده است. </a:t>
            </a:r>
            <a:r>
              <a:rPr lang="fa-IR" sz="2400" dirty="0">
                <a:solidFill>
                  <a:schemeClr val="tx1"/>
                </a:solidFill>
                <a:cs typeface="B Mitra" pitchFamily="2" charset="-78"/>
              </a:rPr>
              <a:t>تنها در </a:t>
            </a:r>
            <a:r>
              <a:rPr lang="fa-IR" sz="2400">
                <a:solidFill>
                  <a:schemeClr val="tx1"/>
                </a:solidFill>
                <a:cs typeface="B Mitra" pitchFamily="2" charset="-78"/>
              </a:rPr>
              <a:t>برخی </a:t>
            </a:r>
            <a:r>
              <a:rPr lang="fa-IR" sz="2400" smtClean="0">
                <a:solidFill>
                  <a:schemeClr val="tx1"/>
                </a:solidFill>
                <a:cs typeface="B Mitra" pitchFamily="2" charset="-78"/>
              </a:rPr>
              <a:t>آیات، </a:t>
            </a:r>
            <a:r>
              <a:rPr lang="fa-IR" sz="2400" dirty="0">
                <a:solidFill>
                  <a:schemeClr val="tx1"/>
                </a:solidFill>
                <a:cs typeface="B Mitra" pitchFamily="2" charset="-78"/>
              </a:rPr>
              <a:t>نماز شرعی به عنوان یکی از مصادیق صلاة ذکر شده </a:t>
            </a:r>
            <a:r>
              <a:rPr lang="fa-IR" sz="2400" dirty="0" smtClean="0">
                <a:solidFill>
                  <a:schemeClr val="tx1"/>
                </a:solidFill>
                <a:cs typeface="B Mitra" pitchFamily="2" charset="-78"/>
              </a:rPr>
              <a:t>است. </a:t>
            </a:r>
            <a:r>
              <a:rPr lang="fa-IR" sz="2400" dirty="0" smtClean="0">
                <a:solidFill>
                  <a:schemeClr val="tx1"/>
                </a:solidFill>
                <a:cs typeface="B Mitra" pitchFamily="2" charset="-78"/>
              </a:rPr>
              <a:t>کاربرد </a:t>
            </a:r>
            <a:r>
              <a:rPr lang="fa-IR" sz="2400" dirty="0">
                <a:solidFill>
                  <a:schemeClr val="tx1"/>
                </a:solidFill>
                <a:cs typeface="B Mitra" pitchFamily="2" charset="-78"/>
              </a:rPr>
              <a:t>این واژه در آیات زیر، گواه بر صدق این مدعاست</a:t>
            </a:r>
            <a:r>
              <a:rPr lang="fa-IR" sz="2400" dirty="0" smtClean="0">
                <a:solidFill>
                  <a:schemeClr val="tx1"/>
                </a:solidFill>
                <a:cs typeface="B Mitra" pitchFamily="2" charset="-78"/>
              </a:rPr>
              <a:t>:</a:t>
            </a:r>
          </a:p>
          <a:p>
            <a:pPr marL="342900" indent="-342900" algn="just">
              <a:buFont typeface="Arial" panose="020B0604020202020204" pitchFamily="34" charset="0"/>
              <a:buChar char="•"/>
            </a:pPr>
            <a:endParaRPr lang="fa-IR" sz="2400" dirty="0">
              <a:solidFill>
                <a:schemeClr val="tx1"/>
              </a:solidFill>
              <a:cs typeface="B Mitra" pitchFamily="2" charset="-78"/>
            </a:endParaRPr>
          </a:p>
          <a:p>
            <a:pPr algn="just"/>
            <a:r>
              <a:rPr lang="fa-IR" sz="2400" dirty="0">
                <a:solidFill>
                  <a:schemeClr val="tx1"/>
                </a:solidFill>
                <a:cs typeface="B Mitra" pitchFamily="2" charset="-78"/>
              </a:rPr>
              <a:t>قیامة/31 و 32: َلا صَدَّقَ وَ لا صَلّى وَ لکِنْ کَذَّبَ وَ تَوَلّى</a:t>
            </a:r>
          </a:p>
          <a:p>
            <a:pPr algn="just"/>
            <a:r>
              <a:rPr lang="fa-IR" sz="2400" dirty="0">
                <a:solidFill>
                  <a:schemeClr val="tx1"/>
                </a:solidFill>
                <a:cs typeface="B Mitra" pitchFamily="2" charset="-78"/>
              </a:rPr>
              <a:t>پس تصديق نكرد و نماز برپا نداشت، (31) بلكه تكذيب كرد و روى گردانيد، (32)</a:t>
            </a:r>
          </a:p>
          <a:p>
            <a:pPr algn="just"/>
            <a:r>
              <a:rPr lang="fa-IR" sz="2400" dirty="0">
                <a:solidFill>
                  <a:schemeClr val="tx1"/>
                </a:solidFill>
                <a:cs typeface="B Mitra" pitchFamily="2" charset="-78"/>
              </a:rPr>
              <a:t>واژه صلّی در برابر تولّی به کار رفته است. یعنی صلاة عملی است که نشان از اقبال و توجه و روی آوردن دارد و مقابل ادبار و روی گرداندن است</a:t>
            </a:r>
            <a:r>
              <a:rPr lang="fa-IR" sz="2400" dirty="0" smtClean="0">
                <a:solidFill>
                  <a:schemeClr val="tx1"/>
                </a:solidFill>
                <a:cs typeface="B Mitra" pitchFamily="2" charset="-78"/>
              </a:rPr>
              <a:t>.</a:t>
            </a:r>
          </a:p>
          <a:p>
            <a:pPr algn="just"/>
            <a:endParaRPr lang="fa-IR" sz="2400" dirty="0">
              <a:solidFill>
                <a:schemeClr val="tx1"/>
              </a:solidFill>
              <a:cs typeface="B Mitra" pitchFamily="2" charset="-78"/>
            </a:endParaRPr>
          </a:p>
          <a:p>
            <a:pPr algn="just"/>
            <a:r>
              <a:rPr lang="fa-IR" sz="2400" dirty="0">
                <a:solidFill>
                  <a:schemeClr val="tx1"/>
                </a:solidFill>
                <a:cs typeface="B Mitra" pitchFamily="2" charset="-78"/>
              </a:rPr>
              <a:t>انفال/35: وَمَا كَانَ صَلَاتُهُمْ عِنْدَ الْبَيْتِ إِلَّا مُكَاءً وَتَصْدِيَةً فَذُوقُوا الْعَذَابَ بِمَا كُنْتُمْ تَكْفُرُونَ</a:t>
            </a:r>
          </a:p>
          <a:p>
            <a:pPr algn="just"/>
            <a:r>
              <a:rPr lang="fa-IR" sz="2400" dirty="0">
                <a:solidFill>
                  <a:schemeClr val="tx1"/>
                </a:solidFill>
                <a:cs typeface="B Mitra" pitchFamily="2" charset="-78"/>
              </a:rPr>
              <a:t>نماز آنها [كه مدعى هستند ما هم نماز داريم‏] نزد خانه [خدا] چيزى جز «صوت كشيدن» و «كف زدن» نبود پس بچشيد عذاب [الهى‏] را به خاطر كفرتان.</a:t>
            </a:r>
          </a:p>
          <a:p>
            <a:pPr algn="just"/>
            <a:r>
              <a:rPr lang="fa-IR" sz="2400" b="1" dirty="0" smtClean="0">
                <a:solidFill>
                  <a:srgbClr val="FF0000"/>
                </a:solidFill>
                <a:cs typeface="B Mitra" pitchFamily="2" charset="-78"/>
              </a:rPr>
              <a:t>نکته</a:t>
            </a:r>
            <a:r>
              <a:rPr lang="fa-IR" sz="2400" b="1" dirty="0">
                <a:solidFill>
                  <a:srgbClr val="FF0000"/>
                </a:solidFill>
                <a:cs typeface="B Mitra" pitchFamily="2" charset="-78"/>
              </a:rPr>
              <a:t>:</a:t>
            </a:r>
          </a:p>
          <a:p>
            <a:pPr algn="just"/>
            <a:r>
              <a:rPr lang="fa-IR" sz="2400" dirty="0">
                <a:solidFill>
                  <a:schemeClr val="tx1"/>
                </a:solidFill>
                <a:cs typeface="B Mitra" pitchFamily="2" charset="-78"/>
              </a:rPr>
              <a:t>آنها صلاة بجا می آوردند و سعی در جلب توجه خداوند داشتند ولی شیوه صلاة آنها </a:t>
            </a:r>
            <a:r>
              <a:rPr lang="fa-IR" sz="2400" dirty="0" smtClean="0">
                <a:solidFill>
                  <a:schemeClr val="tx1"/>
                </a:solidFill>
                <a:cs typeface="B Mitra" pitchFamily="2" charset="-78"/>
              </a:rPr>
              <a:t>درست نبود.</a:t>
            </a:r>
          </a:p>
          <a:p>
            <a:pPr algn="just"/>
            <a:r>
              <a:rPr lang="fa-IR" sz="2400" dirty="0" smtClean="0">
                <a:solidFill>
                  <a:schemeClr val="tx1"/>
                </a:solidFill>
                <a:cs typeface="B Mitra" pitchFamily="2" charset="-78"/>
              </a:rPr>
              <a:t>نه اینکه واقعاَُ سوت و کف می زدند بلکه کارشان مثل جلب توجه با سوت زدن، سطحی و ظاهری و بی محتوا بود. </a:t>
            </a:r>
            <a:endParaRPr lang="fa-IR" sz="2400" dirty="0">
              <a:solidFill>
                <a:schemeClr val="tx1"/>
              </a:solidFill>
              <a:cs typeface="B Mitra" pitchFamily="2" charset="-78"/>
            </a:endParaRPr>
          </a:p>
        </p:txBody>
      </p:sp>
    </p:spTree>
    <p:extLst>
      <p:ext uri="{BB962C8B-B14F-4D97-AF65-F5344CB8AC3E}">
        <p14:creationId xmlns:p14="http://schemas.microsoft.com/office/powerpoint/2010/main" val="217251520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lnSpcReduction="10000"/>
          </a:bodyPr>
          <a:lstStyle/>
          <a:p>
            <a:pPr algn="just"/>
            <a:r>
              <a:rPr lang="fa-IR" sz="2400" dirty="0">
                <a:solidFill>
                  <a:srgbClr val="FF0000"/>
                </a:solidFill>
                <a:cs typeface="B Mitra" pitchFamily="2" charset="-78"/>
              </a:rPr>
              <a:t>دلیل کاربرد صلاة و اقامه در کنار </a:t>
            </a:r>
            <a:r>
              <a:rPr lang="fa-IR" sz="2400" dirty="0" smtClean="0">
                <a:solidFill>
                  <a:srgbClr val="FF0000"/>
                </a:solidFill>
                <a:cs typeface="B Mitra" pitchFamily="2" charset="-78"/>
              </a:rPr>
              <a:t>هم</a:t>
            </a:r>
            <a:endParaRPr lang="fa-IR" sz="2400" dirty="0">
              <a:solidFill>
                <a:srgbClr val="FF0000"/>
              </a:solidFill>
              <a:cs typeface="B Mitra" pitchFamily="2" charset="-78"/>
            </a:endParaRPr>
          </a:p>
          <a:p>
            <a:pPr algn="just"/>
            <a:r>
              <a:rPr lang="fa-IR" sz="2400" b="1" dirty="0">
                <a:solidFill>
                  <a:srgbClr val="FF0000"/>
                </a:solidFill>
                <a:cs typeface="B Mitra" pitchFamily="2" charset="-78"/>
              </a:rPr>
              <a:t>تفسیر:</a:t>
            </a:r>
          </a:p>
          <a:p>
            <a:pPr algn="just"/>
            <a:r>
              <a:rPr lang="fa-IR" sz="2400" dirty="0">
                <a:solidFill>
                  <a:schemeClr val="tx1"/>
                </a:solidFill>
                <a:cs typeface="B Mitra" pitchFamily="2" charset="-78"/>
              </a:rPr>
              <a:t>46 بار در قرآن، نماز با قیام در کنار هم آمده است. 4 تفسیر درباره این همنشینی توسط مفسران ارائه شده است:</a:t>
            </a:r>
          </a:p>
          <a:p>
            <a:pPr algn="just"/>
            <a:r>
              <a:rPr lang="fa-IR" sz="2400" dirty="0">
                <a:solidFill>
                  <a:schemeClr val="tx1"/>
                </a:solidFill>
                <a:cs typeface="B Mitra" pitchFamily="2" charset="-78"/>
              </a:rPr>
              <a:t>1. برپا داشتن آیین و فریضه نماز در جامعه</a:t>
            </a:r>
          </a:p>
          <a:p>
            <a:pPr algn="just"/>
            <a:r>
              <a:rPr lang="fa-IR" sz="2400" dirty="0">
                <a:solidFill>
                  <a:schemeClr val="tx1"/>
                </a:solidFill>
                <a:cs typeface="B Mitra" pitchFamily="2" charset="-78"/>
              </a:rPr>
              <a:t>2. جاری ساختن نماز در تمام ارکان زندگی</a:t>
            </a:r>
          </a:p>
          <a:p>
            <a:pPr algn="just"/>
            <a:r>
              <a:rPr lang="fa-IR" sz="2400" dirty="0">
                <a:solidFill>
                  <a:schemeClr val="tx1"/>
                </a:solidFill>
                <a:cs typeface="B Mitra" pitchFamily="2" charset="-78"/>
              </a:rPr>
              <a:t>3. انجام نماز با رعایت تمام حدود و فرائضش</a:t>
            </a:r>
          </a:p>
          <a:p>
            <a:pPr algn="just"/>
            <a:r>
              <a:rPr lang="fa-IR" sz="2400" dirty="0">
                <a:solidFill>
                  <a:schemeClr val="tx1"/>
                </a:solidFill>
                <a:cs typeface="B Mitra" pitchFamily="2" charset="-78"/>
              </a:rPr>
              <a:t>4. استمرار در نماز</a:t>
            </a:r>
          </a:p>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کسانی که درباره اقامه نماز می پرسند، در نقطه مقابلش قرائت نماز را در نظر دارند. لذا می پرسند که چرا بجای خواندن، برپا داشتن آمده است. در حالی که بنا بر برداشت ما، </a:t>
            </a:r>
            <a:r>
              <a:rPr lang="fa-IR" sz="2400" dirty="0" smtClean="0">
                <a:solidFill>
                  <a:schemeClr val="tx1"/>
                </a:solidFill>
                <a:cs typeface="B Mitra" pitchFamily="2" charset="-78"/>
              </a:rPr>
              <a:t>غالباً </a:t>
            </a:r>
            <a:r>
              <a:rPr lang="fa-IR" sz="2400" dirty="0">
                <a:solidFill>
                  <a:schemeClr val="tx1"/>
                </a:solidFill>
                <a:cs typeface="B Mitra" pitchFamily="2" charset="-78"/>
              </a:rPr>
              <a:t>نماز در قرآن به معنای فقهی اش نیست </a:t>
            </a:r>
            <a:r>
              <a:rPr lang="fa-IR" sz="2400" dirty="0" smtClean="0">
                <a:solidFill>
                  <a:schemeClr val="tx1"/>
                </a:solidFill>
                <a:cs typeface="B Mitra" pitchFamily="2" charset="-78"/>
              </a:rPr>
              <a:t>تا </a:t>
            </a:r>
            <a:r>
              <a:rPr lang="fa-IR" sz="2400" dirty="0">
                <a:solidFill>
                  <a:schemeClr val="tx1"/>
                </a:solidFill>
                <a:cs typeface="B Mitra" pitchFamily="2" charset="-78"/>
              </a:rPr>
              <a:t>بر مجموعه مدونی از رفتارها و گفتارها در قالب رکوع و سجده و قرائت و... اطلاق </a:t>
            </a:r>
            <a:r>
              <a:rPr lang="fa-IR" sz="2400" dirty="0" smtClean="0">
                <a:solidFill>
                  <a:schemeClr val="tx1"/>
                </a:solidFill>
                <a:cs typeface="B Mitra" pitchFamily="2" charset="-78"/>
              </a:rPr>
              <a:t>شود </a:t>
            </a:r>
            <a:r>
              <a:rPr lang="fa-IR" sz="2400" dirty="0">
                <a:solidFill>
                  <a:schemeClr val="tx1"/>
                </a:solidFill>
                <a:cs typeface="B Mitra" pitchFamily="2" charset="-78"/>
              </a:rPr>
              <a:t>بلکه </a:t>
            </a:r>
            <a:r>
              <a:rPr lang="fa-IR" sz="2400" dirty="0" smtClean="0">
                <a:solidFill>
                  <a:schemeClr val="tx1"/>
                </a:solidFill>
                <a:cs typeface="B Mitra" pitchFamily="2" charset="-78"/>
              </a:rPr>
              <a:t>صلاة می تواند روح </a:t>
            </a:r>
            <a:r>
              <a:rPr lang="fa-IR" sz="2400" dirty="0">
                <a:solidFill>
                  <a:schemeClr val="tx1"/>
                </a:solidFill>
                <a:cs typeface="B Mitra" pitchFamily="2" charset="-78"/>
              </a:rPr>
              <a:t>حاکم بر هر رفتار و گفتاری </a:t>
            </a:r>
            <a:r>
              <a:rPr lang="fa-IR" sz="2400" dirty="0" smtClean="0">
                <a:solidFill>
                  <a:schemeClr val="tx1"/>
                </a:solidFill>
                <a:cs typeface="B Mitra" pitchFamily="2" charset="-78"/>
              </a:rPr>
              <a:t>باشد</a:t>
            </a:r>
            <a:r>
              <a:rPr lang="fa-IR" sz="2400" dirty="0">
                <a:solidFill>
                  <a:schemeClr val="tx1"/>
                </a:solidFill>
                <a:cs typeface="B Mitra" pitchFamily="2" charset="-78"/>
              </a:rPr>
              <a:t>. از این رو، اصلا کاربرد واژه قرائت یا خواندن برای نماز در استعمالات قرآنی، نادرست است و چیزی جز اقامه نمی توان برای آن آورد.</a:t>
            </a:r>
          </a:p>
          <a:p>
            <a:pPr algn="just"/>
            <a:r>
              <a:rPr lang="fa-IR" sz="2400" b="1" dirty="0" smtClean="0">
                <a:solidFill>
                  <a:srgbClr val="FF0000"/>
                </a:solidFill>
                <a:cs typeface="B Mitra" pitchFamily="2" charset="-78"/>
              </a:rPr>
              <a:t>کاربست</a:t>
            </a:r>
            <a:r>
              <a:rPr lang="fa-IR" sz="2400" b="1" dirty="0">
                <a:solidFill>
                  <a:srgbClr val="FF0000"/>
                </a:solidFill>
                <a:cs typeface="B Mitra" pitchFamily="2" charset="-78"/>
              </a:rPr>
              <a:t>:</a:t>
            </a:r>
          </a:p>
          <a:p>
            <a:pPr marL="342900" indent="-342900" algn="just">
              <a:buFont typeface="Wingdings" panose="05000000000000000000" pitchFamily="2" charset="2"/>
              <a:buChar char="ü"/>
            </a:pPr>
            <a:r>
              <a:rPr lang="fa-IR" sz="2400" dirty="0">
                <a:solidFill>
                  <a:schemeClr val="tx1"/>
                </a:solidFill>
                <a:cs typeface="B Mitra" pitchFamily="2" charset="-78"/>
              </a:rPr>
              <a:t>در هر </a:t>
            </a:r>
            <a:r>
              <a:rPr lang="fa-IR" sz="2400" dirty="0" smtClean="0">
                <a:solidFill>
                  <a:schemeClr val="tx1"/>
                </a:solidFill>
                <a:cs typeface="B Mitra" pitchFamily="2" charset="-78"/>
              </a:rPr>
              <a:t>عملی </a:t>
            </a:r>
            <a:r>
              <a:rPr lang="fa-IR" sz="2400" dirty="0">
                <a:solidFill>
                  <a:schemeClr val="tx1"/>
                </a:solidFill>
                <a:cs typeface="B Mitra" pitchFamily="2" charset="-78"/>
              </a:rPr>
              <a:t>باید اقامه صلاة کرد. یعنی به گونه ای انجام داد که ارتباط آن عمل با عالم غیب و حق خداوند در آن رعایت شود. هر عملی باید نوعی ستایش و پرستش باشد</a:t>
            </a:r>
            <a:r>
              <a:rPr lang="fa-IR" sz="2400" dirty="0" smtClean="0">
                <a:solidFill>
                  <a:schemeClr val="tx1"/>
                </a:solidFill>
                <a:cs typeface="B Mitra" pitchFamily="2" charset="-78"/>
              </a:rPr>
              <a:t>.</a:t>
            </a:r>
            <a:endParaRPr lang="fa-IR" sz="2400" dirty="0">
              <a:solidFill>
                <a:schemeClr val="tx1"/>
              </a:solidFill>
              <a:cs typeface="B Mitra" pitchFamily="2" charset="-78"/>
            </a:endParaRPr>
          </a:p>
        </p:txBody>
      </p:sp>
    </p:spTree>
    <p:extLst>
      <p:ext uri="{BB962C8B-B14F-4D97-AF65-F5344CB8AC3E}">
        <p14:creationId xmlns:p14="http://schemas.microsoft.com/office/powerpoint/2010/main" val="271712764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endParaRPr lang="fa-IR" sz="2400" dirty="0" smtClean="0">
              <a:solidFill>
                <a:srgbClr val="FF0000"/>
              </a:solidFill>
              <a:cs typeface="B Mitra" pitchFamily="2" charset="-78"/>
            </a:endParaRPr>
          </a:p>
          <a:p>
            <a:pPr algn="just"/>
            <a:r>
              <a:rPr lang="fa-IR" sz="2400" dirty="0" smtClean="0">
                <a:solidFill>
                  <a:srgbClr val="FF0000"/>
                </a:solidFill>
                <a:cs typeface="B Mitra" pitchFamily="2" charset="-78"/>
              </a:rPr>
              <a:t>دلیل </a:t>
            </a:r>
            <a:r>
              <a:rPr lang="fa-IR" sz="2400" dirty="0">
                <a:solidFill>
                  <a:srgbClr val="FF0000"/>
                </a:solidFill>
                <a:cs typeface="B Mitra" pitchFamily="2" charset="-78"/>
              </a:rPr>
              <a:t>کاربرد صلاة و زکات در کنار </a:t>
            </a:r>
            <a:r>
              <a:rPr lang="fa-IR" sz="2400" dirty="0" smtClean="0">
                <a:solidFill>
                  <a:srgbClr val="FF0000"/>
                </a:solidFill>
                <a:cs typeface="B Mitra" pitchFamily="2" charset="-78"/>
              </a:rPr>
              <a:t>هم</a:t>
            </a:r>
          </a:p>
          <a:p>
            <a:pPr algn="just"/>
            <a:endParaRPr lang="fa-IR" sz="2400" dirty="0">
              <a:solidFill>
                <a:srgbClr val="FF0000"/>
              </a:solidFill>
              <a:cs typeface="B Mitra" pitchFamily="2" charset="-78"/>
            </a:endParaRPr>
          </a:p>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صلاة رو به آسمان و زکات رو به زمین دارد. صلاة رو به خالق و زکات رو به مخلوق دارد.</a:t>
            </a:r>
          </a:p>
          <a:p>
            <a:pPr marL="342900" indent="-342900" algn="just">
              <a:buFont typeface="Arial" panose="020B0604020202020204" pitchFamily="34" charset="0"/>
              <a:buChar char="•"/>
            </a:pPr>
            <a:r>
              <a:rPr lang="fa-IR" sz="2400" dirty="0">
                <a:solidFill>
                  <a:schemeClr val="tx1"/>
                </a:solidFill>
                <a:cs typeface="B Mitra" pitchFamily="2" charset="-78"/>
              </a:rPr>
              <a:t>صلاة رعایت حق الله و زکات رعایت حق الناس است. هر کدام بدون دیگری می لنگد.</a:t>
            </a:r>
          </a:p>
          <a:p>
            <a:pPr marL="342900" indent="-342900" algn="just">
              <a:buFont typeface="Arial" panose="020B0604020202020204" pitchFamily="34" charset="0"/>
              <a:buChar char="•"/>
            </a:pPr>
            <a:r>
              <a:rPr lang="fa-IR" sz="2400" dirty="0">
                <a:solidFill>
                  <a:schemeClr val="tx1"/>
                </a:solidFill>
                <a:cs typeface="B Mitra" pitchFamily="2" charset="-78"/>
              </a:rPr>
              <a:t>صلاة وجه ملکوتی هر چیزی و زکات ناسوتی هر چیزی است. هیچ کس بدون نظر به هر دوی این وجوه، کامل نیست. </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974978474"/>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lnSpcReduction="10000"/>
          </a:bodyPr>
          <a:lstStyle/>
          <a:p>
            <a:pPr algn="just"/>
            <a:r>
              <a:rPr lang="fa-IR" sz="2800" b="1" dirty="0">
                <a:solidFill>
                  <a:srgbClr val="FF0000"/>
                </a:solidFill>
                <a:cs typeface="B Mitra" pitchFamily="2" charset="-78"/>
              </a:rPr>
              <a:t>هُدًى </a:t>
            </a:r>
            <a:r>
              <a:rPr lang="fa-IR" sz="2800" b="1" dirty="0" smtClean="0">
                <a:solidFill>
                  <a:srgbClr val="FF0000"/>
                </a:solidFill>
                <a:cs typeface="B Mitra" pitchFamily="2" charset="-78"/>
              </a:rPr>
              <a:t>وَ رَحْمَةً </a:t>
            </a:r>
            <a:r>
              <a:rPr lang="fa-IR" sz="2800" b="1" dirty="0">
                <a:solidFill>
                  <a:srgbClr val="FF0000"/>
                </a:solidFill>
                <a:cs typeface="B Mitra" pitchFamily="2" charset="-78"/>
              </a:rPr>
              <a:t>لِلْمُحْسِنِينَ ﴿۳﴾ </a:t>
            </a:r>
          </a:p>
          <a:p>
            <a:pPr algn="just"/>
            <a:r>
              <a:rPr lang="fa-IR" sz="2400" dirty="0">
                <a:solidFill>
                  <a:schemeClr val="tx1"/>
                </a:solidFill>
                <a:cs typeface="B Mitra" pitchFamily="2" charset="-78"/>
              </a:rPr>
              <a:t>[كه] براى نيكوكاران رهنمود و رحمتى است (۳)</a:t>
            </a: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تفسیر:</a:t>
            </a:r>
          </a:p>
          <a:p>
            <a:pPr algn="just"/>
            <a:r>
              <a:rPr lang="fa-IR" sz="2400" dirty="0">
                <a:solidFill>
                  <a:schemeClr val="tx1"/>
                </a:solidFill>
                <a:cs typeface="B Mitra" pitchFamily="2" charset="-78"/>
              </a:rPr>
              <a:t>برخی آیات مشابه این آیه در قرآن که به هدایت عده ای به وسیله کتاب های آسمانی اشاره دارد، به شرح زیر است: </a:t>
            </a:r>
            <a:endParaRPr lang="fa-IR" sz="2400" dirty="0" smtClean="0">
              <a:solidFill>
                <a:schemeClr val="tx1"/>
              </a:solidFill>
              <a:cs typeface="B Mitra" pitchFamily="2" charset="-78"/>
            </a:endParaRPr>
          </a:p>
          <a:p>
            <a:pPr algn="just"/>
            <a:endParaRPr lang="fa-IR" sz="2400" dirty="0">
              <a:solidFill>
                <a:schemeClr val="tx1"/>
              </a:solidFill>
              <a:cs typeface="B Mitra" pitchFamily="2" charset="-78"/>
            </a:endParaRPr>
          </a:p>
          <a:p>
            <a:pPr algn="just"/>
            <a:r>
              <a:rPr lang="fa-IR" sz="2400" dirty="0" smtClean="0">
                <a:solidFill>
                  <a:schemeClr val="tx1"/>
                </a:solidFill>
                <a:cs typeface="B Mitra" pitchFamily="2" charset="-78"/>
              </a:rPr>
              <a:t>البقرة/2:		ذلِكَ </a:t>
            </a:r>
            <a:r>
              <a:rPr lang="fa-IR" sz="2400" dirty="0">
                <a:solidFill>
                  <a:schemeClr val="tx1"/>
                </a:solidFill>
                <a:cs typeface="B Mitra" pitchFamily="2" charset="-78"/>
              </a:rPr>
              <a:t>الْكِتابُ لا رَيْبَ فيهِ </a:t>
            </a:r>
            <a:r>
              <a:rPr lang="fa-IR" sz="2400" dirty="0">
                <a:solidFill>
                  <a:srgbClr val="FF0000"/>
                </a:solidFill>
                <a:cs typeface="B Mitra" pitchFamily="2" charset="-78"/>
              </a:rPr>
              <a:t>هُدى</a:t>
            </a:r>
            <a:r>
              <a:rPr lang="fa-IR" sz="2400" dirty="0">
                <a:solidFill>
                  <a:schemeClr val="tx1"/>
                </a:solidFill>
                <a:cs typeface="B Mitra" pitchFamily="2" charset="-78"/>
              </a:rPr>
              <a:t>ً </a:t>
            </a:r>
            <a:r>
              <a:rPr lang="fa-IR" sz="2400" dirty="0">
                <a:solidFill>
                  <a:srgbClr val="FF0000"/>
                </a:solidFill>
                <a:cs typeface="B Mitra" pitchFamily="2" charset="-78"/>
              </a:rPr>
              <a:t>لِلْمُتَّقينَ </a:t>
            </a:r>
          </a:p>
          <a:p>
            <a:pPr algn="just"/>
            <a:r>
              <a:rPr lang="fa-IR" sz="2400" dirty="0" smtClean="0">
                <a:solidFill>
                  <a:schemeClr val="tx1"/>
                </a:solidFill>
                <a:cs typeface="B Mitra" pitchFamily="2" charset="-78"/>
              </a:rPr>
              <a:t>البقرة/97:		مُصَدِّقاً </a:t>
            </a:r>
            <a:r>
              <a:rPr lang="fa-IR" sz="2400" dirty="0">
                <a:solidFill>
                  <a:schemeClr val="tx1"/>
                </a:solidFill>
                <a:cs typeface="B Mitra" pitchFamily="2" charset="-78"/>
              </a:rPr>
              <a:t>لِما بَيْنَ يَدَيْهِ وَ </a:t>
            </a:r>
            <a:r>
              <a:rPr lang="fa-IR" sz="2400" dirty="0">
                <a:solidFill>
                  <a:srgbClr val="FF0000"/>
                </a:solidFill>
                <a:cs typeface="B Mitra" pitchFamily="2" charset="-78"/>
              </a:rPr>
              <a:t>هُدى</a:t>
            </a:r>
            <a:r>
              <a:rPr lang="fa-IR" sz="2400" dirty="0">
                <a:solidFill>
                  <a:schemeClr val="tx1"/>
                </a:solidFill>
                <a:cs typeface="B Mitra" pitchFamily="2" charset="-78"/>
              </a:rPr>
              <a:t>ً وَ </a:t>
            </a:r>
            <a:r>
              <a:rPr lang="fa-IR" sz="2400" dirty="0">
                <a:solidFill>
                  <a:srgbClr val="FF0000"/>
                </a:solidFill>
                <a:cs typeface="B Mitra" pitchFamily="2" charset="-78"/>
              </a:rPr>
              <a:t>بُشْرى</a:t>
            </a:r>
            <a:r>
              <a:rPr lang="fa-IR" sz="2400" dirty="0">
                <a:solidFill>
                  <a:schemeClr val="tx1"/>
                </a:solidFill>
                <a:cs typeface="B Mitra" pitchFamily="2" charset="-78"/>
              </a:rPr>
              <a:t>‏ </a:t>
            </a:r>
            <a:r>
              <a:rPr lang="fa-IR" sz="2400" dirty="0">
                <a:solidFill>
                  <a:srgbClr val="FF0000"/>
                </a:solidFill>
                <a:cs typeface="B Mitra" pitchFamily="2" charset="-78"/>
              </a:rPr>
              <a:t>لِلْمُؤْمِنينَ </a:t>
            </a:r>
          </a:p>
          <a:p>
            <a:pPr algn="just"/>
            <a:r>
              <a:rPr lang="fa-IR" sz="2400" dirty="0" smtClean="0">
                <a:solidFill>
                  <a:schemeClr val="tx1"/>
                </a:solidFill>
                <a:cs typeface="B Mitra" pitchFamily="2" charset="-78"/>
              </a:rPr>
              <a:t>البقرة/185:	شَهْرُ </a:t>
            </a:r>
            <a:r>
              <a:rPr lang="fa-IR" sz="2400" dirty="0">
                <a:solidFill>
                  <a:schemeClr val="tx1"/>
                </a:solidFill>
                <a:cs typeface="B Mitra" pitchFamily="2" charset="-78"/>
              </a:rPr>
              <a:t>رَمَضانَ الَّذي أُنْزِلَ فيهِ الْقُرْآنُ </a:t>
            </a:r>
            <a:r>
              <a:rPr lang="fa-IR" sz="2400" dirty="0">
                <a:solidFill>
                  <a:srgbClr val="FF0000"/>
                </a:solidFill>
                <a:cs typeface="B Mitra" pitchFamily="2" charset="-78"/>
              </a:rPr>
              <a:t>هُدىً</a:t>
            </a:r>
            <a:r>
              <a:rPr lang="fa-IR" sz="2400" dirty="0">
                <a:solidFill>
                  <a:schemeClr val="tx1"/>
                </a:solidFill>
                <a:cs typeface="B Mitra" pitchFamily="2" charset="-78"/>
              </a:rPr>
              <a:t> ل</a:t>
            </a:r>
            <a:r>
              <a:rPr lang="fa-IR" sz="2400" dirty="0">
                <a:solidFill>
                  <a:srgbClr val="FF0000"/>
                </a:solidFill>
                <a:cs typeface="B Mitra" pitchFamily="2" charset="-78"/>
              </a:rPr>
              <a:t>ِلنَّاسِ </a:t>
            </a:r>
            <a:r>
              <a:rPr lang="fa-IR" sz="2400" dirty="0">
                <a:solidFill>
                  <a:schemeClr val="tx1"/>
                </a:solidFill>
                <a:cs typeface="B Mitra" pitchFamily="2" charset="-78"/>
              </a:rPr>
              <a:t>وَ بَيِّناتٍ مِنَ الْهُدى‏ وَ الْفُرْقانِ </a:t>
            </a:r>
          </a:p>
          <a:p>
            <a:pPr algn="just"/>
            <a:r>
              <a:rPr lang="fa-IR" sz="2400" dirty="0">
                <a:solidFill>
                  <a:schemeClr val="tx1"/>
                </a:solidFill>
                <a:cs typeface="B Mitra" pitchFamily="2" charset="-78"/>
              </a:rPr>
              <a:t>آل‏</a:t>
            </a:r>
            <a:r>
              <a:rPr lang="fa-IR" sz="2400" dirty="0" smtClean="0">
                <a:solidFill>
                  <a:schemeClr val="tx1"/>
                </a:solidFill>
                <a:cs typeface="B Mitra" pitchFamily="2" charset="-78"/>
              </a:rPr>
              <a:t>عمران/138:	هذا </a:t>
            </a:r>
            <a:r>
              <a:rPr lang="fa-IR" sz="2400" dirty="0">
                <a:solidFill>
                  <a:schemeClr val="tx1"/>
                </a:solidFill>
                <a:cs typeface="B Mitra" pitchFamily="2" charset="-78"/>
              </a:rPr>
              <a:t>بَيانٌ لِلنَّاسِ وَ</a:t>
            </a:r>
            <a:r>
              <a:rPr lang="fa-IR" sz="2400" dirty="0">
                <a:solidFill>
                  <a:srgbClr val="FF0000"/>
                </a:solidFill>
                <a:cs typeface="B Mitra" pitchFamily="2" charset="-78"/>
              </a:rPr>
              <a:t> هُدىً </a:t>
            </a:r>
            <a:r>
              <a:rPr lang="fa-IR" sz="2400" dirty="0">
                <a:solidFill>
                  <a:schemeClr val="tx1"/>
                </a:solidFill>
                <a:cs typeface="B Mitra" pitchFamily="2" charset="-78"/>
              </a:rPr>
              <a:t>وَ </a:t>
            </a:r>
            <a:r>
              <a:rPr lang="fa-IR" sz="2400" dirty="0">
                <a:solidFill>
                  <a:srgbClr val="FF0000"/>
                </a:solidFill>
                <a:cs typeface="B Mitra" pitchFamily="2" charset="-78"/>
              </a:rPr>
              <a:t>مَوْعِظَة</a:t>
            </a:r>
            <a:r>
              <a:rPr lang="fa-IR" sz="2400" dirty="0">
                <a:solidFill>
                  <a:schemeClr val="tx1"/>
                </a:solidFill>
                <a:cs typeface="B Mitra" pitchFamily="2" charset="-78"/>
              </a:rPr>
              <a:t>ٌ ل</a:t>
            </a:r>
            <a:r>
              <a:rPr lang="fa-IR" sz="2400" dirty="0">
                <a:solidFill>
                  <a:srgbClr val="FF0000"/>
                </a:solidFill>
                <a:cs typeface="B Mitra" pitchFamily="2" charset="-78"/>
              </a:rPr>
              <a:t>ِلْمُتَّقينَ</a:t>
            </a:r>
            <a:r>
              <a:rPr lang="fa-IR" sz="2400" dirty="0">
                <a:solidFill>
                  <a:schemeClr val="tx1"/>
                </a:solidFill>
                <a:cs typeface="B Mitra" pitchFamily="2" charset="-78"/>
              </a:rPr>
              <a:t> </a:t>
            </a:r>
          </a:p>
          <a:p>
            <a:pPr algn="just"/>
            <a:r>
              <a:rPr lang="fa-IR" sz="2400" dirty="0">
                <a:solidFill>
                  <a:schemeClr val="tx1"/>
                </a:solidFill>
                <a:cs typeface="B Mitra" pitchFamily="2" charset="-78"/>
              </a:rPr>
              <a:t>المائدة : </a:t>
            </a:r>
            <a:r>
              <a:rPr lang="fa-IR" sz="2400" dirty="0" smtClean="0">
                <a:solidFill>
                  <a:schemeClr val="tx1"/>
                </a:solidFill>
                <a:cs typeface="B Mitra" pitchFamily="2" charset="-78"/>
              </a:rPr>
              <a:t>46:	وَ </a:t>
            </a:r>
            <a:r>
              <a:rPr lang="fa-IR" sz="2400" dirty="0">
                <a:solidFill>
                  <a:schemeClr val="tx1"/>
                </a:solidFill>
                <a:cs typeface="B Mitra" pitchFamily="2" charset="-78"/>
              </a:rPr>
              <a:t>قَفَّيْنا عَلى‏ آثارِهِمْ بِعيسَى ابْنِ مَرْيَمَ مُصَدِّقاً لِما بَيْنَ يَدَيْهِ مِنَ التَّوْراةِ وَ آتَيْناهُ الْإِنْجيلَ فيهِ هُدىً وَ نُورٌ وَ </a:t>
            </a:r>
            <a:r>
              <a:rPr lang="fa-IR" sz="2400" dirty="0" smtClean="0">
                <a:solidFill>
                  <a:schemeClr val="tx1"/>
                </a:solidFill>
                <a:cs typeface="B Mitra" pitchFamily="2" charset="-78"/>
              </a:rPr>
              <a:t>		مُصَدِّقاً </a:t>
            </a:r>
            <a:r>
              <a:rPr lang="fa-IR" sz="2400" dirty="0">
                <a:solidFill>
                  <a:schemeClr val="tx1"/>
                </a:solidFill>
                <a:cs typeface="B Mitra" pitchFamily="2" charset="-78"/>
              </a:rPr>
              <a:t>لِما بَيْنَ يَدَيْهِ مِنَ التَّوْراةِ وَ</a:t>
            </a:r>
            <a:r>
              <a:rPr lang="fa-IR" sz="2400" dirty="0">
                <a:solidFill>
                  <a:srgbClr val="FF0000"/>
                </a:solidFill>
                <a:cs typeface="B Mitra" pitchFamily="2" charset="-78"/>
              </a:rPr>
              <a:t> هُدىً </a:t>
            </a:r>
            <a:r>
              <a:rPr lang="fa-IR" sz="2400" dirty="0">
                <a:solidFill>
                  <a:schemeClr val="tx1"/>
                </a:solidFill>
                <a:cs typeface="B Mitra" pitchFamily="2" charset="-78"/>
              </a:rPr>
              <a:t>وَ </a:t>
            </a:r>
            <a:r>
              <a:rPr lang="fa-IR" sz="2400" dirty="0">
                <a:solidFill>
                  <a:srgbClr val="FF0000"/>
                </a:solidFill>
                <a:cs typeface="B Mitra" pitchFamily="2" charset="-78"/>
              </a:rPr>
              <a:t>مَوْعِظَة</a:t>
            </a:r>
            <a:r>
              <a:rPr lang="fa-IR" sz="2400" dirty="0">
                <a:solidFill>
                  <a:schemeClr val="tx1"/>
                </a:solidFill>
                <a:cs typeface="B Mitra" pitchFamily="2" charset="-78"/>
              </a:rPr>
              <a:t>ً </a:t>
            </a:r>
            <a:r>
              <a:rPr lang="fa-IR" sz="2400" dirty="0">
                <a:solidFill>
                  <a:srgbClr val="FF0000"/>
                </a:solidFill>
                <a:cs typeface="B Mitra" pitchFamily="2" charset="-78"/>
              </a:rPr>
              <a:t>لِلْمُتَّقينَ </a:t>
            </a:r>
          </a:p>
          <a:p>
            <a:pPr algn="just"/>
            <a:r>
              <a:rPr lang="fa-IR" sz="2400" dirty="0" smtClean="0">
                <a:solidFill>
                  <a:schemeClr val="tx1"/>
                </a:solidFill>
                <a:cs typeface="B Mitra" pitchFamily="2" charset="-78"/>
              </a:rPr>
              <a:t>الأعراف/52:	وَ </a:t>
            </a:r>
            <a:r>
              <a:rPr lang="fa-IR" sz="2400" dirty="0">
                <a:solidFill>
                  <a:schemeClr val="tx1"/>
                </a:solidFill>
                <a:cs typeface="B Mitra" pitchFamily="2" charset="-78"/>
              </a:rPr>
              <a:t>لَقَدْ جِئْناهُمْ بِكِتابٍ فَصَّلْناهُ عَلى‏ عِلْمٍ </a:t>
            </a:r>
            <a:r>
              <a:rPr lang="fa-IR" sz="2400" dirty="0">
                <a:solidFill>
                  <a:srgbClr val="FF0000"/>
                </a:solidFill>
                <a:cs typeface="B Mitra" pitchFamily="2" charset="-78"/>
              </a:rPr>
              <a:t>هُدىً</a:t>
            </a:r>
            <a:r>
              <a:rPr lang="fa-IR" sz="2400" dirty="0">
                <a:solidFill>
                  <a:schemeClr val="tx1"/>
                </a:solidFill>
                <a:cs typeface="B Mitra" pitchFamily="2" charset="-78"/>
              </a:rPr>
              <a:t> وَ ر</a:t>
            </a:r>
            <a:r>
              <a:rPr lang="fa-IR" sz="2400" dirty="0">
                <a:solidFill>
                  <a:srgbClr val="FF0000"/>
                </a:solidFill>
                <a:cs typeface="B Mitra" pitchFamily="2" charset="-78"/>
              </a:rPr>
              <a:t>َحْمَةً</a:t>
            </a:r>
            <a:r>
              <a:rPr lang="fa-IR" sz="2400" dirty="0">
                <a:solidFill>
                  <a:schemeClr val="tx1"/>
                </a:solidFill>
                <a:cs typeface="B Mitra" pitchFamily="2" charset="-78"/>
              </a:rPr>
              <a:t> </a:t>
            </a:r>
            <a:r>
              <a:rPr lang="fa-IR" sz="2400" dirty="0">
                <a:solidFill>
                  <a:srgbClr val="FF0000"/>
                </a:solidFill>
                <a:cs typeface="B Mitra" pitchFamily="2" charset="-78"/>
              </a:rPr>
              <a:t>لِقَوْمٍ يُؤْمِنُونَ </a:t>
            </a:r>
          </a:p>
          <a:p>
            <a:pPr algn="just"/>
            <a:r>
              <a:rPr lang="fa-IR" sz="2400" dirty="0" smtClean="0">
                <a:solidFill>
                  <a:schemeClr val="tx1"/>
                </a:solidFill>
                <a:cs typeface="B Mitra" pitchFamily="2" charset="-78"/>
              </a:rPr>
              <a:t>النحل/89:	</a:t>
            </a:r>
            <a:r>
              <a:rPr lang="fa-IR" sz="2400" dirty="0" smtClean="0">
                <a:solidFill>
                  <a:schemeClr val="tx1"/>
                </a:solidFill>
                <a:cs typeface="B Mitra" pitchFamily="2" charset="-78"/>
              </a:rPr>
              <a:t>	نَزَّلْنا </a:t>
            </a:r>
            <a:r>
              <a:rPr lang="fa-IR" sz="2400" dirty="0">
                <a:solidFill>
                  <a:schemeClr val="tx1"/>
                </a:solidFill>
                <a:cs typeface="B Mitra" pitchFamily="2" charset="-78"/>
              </a:rPr>
              <a:t>عَلَيْكَ الْكِتابَ تِبْياناً لِكُلِّ شَيْ‏ءٍ وَ </a:t>
            </a:r>
            <a:r>
              <a:rPr lang="fa-IR" sz="2400" dirty="0">
                <a:solidFill>
                  <a:srgbClr val="FF0000"/>
                </a:solidFill>
                <a:cs typeface="B Mitra" pitchFamily="2" charset="-78"/>
              </a:rPr>
              <a:t>هُدىً</a:t>
            </a:r>
            <a:r>
              <a:rPr lang="fa-IR" sz="2400" dirty="0">
                <a:solidFill>
                  <a:schemeClr val="tx1"/>
                </a:solidFill>
                <a:cs typeface="B Mitra" pitchFamily="2" charset="-78"/>
              </a:rPr>
              <a:t> وَ </a:t>
            </a:r>
            <a:r>
              <a:rPr lang="fa-IR" sz="2400" dirty="0">
                <a:solidFill>
                  <a:srgbClr val="FF0000"/>
                </a:solidFill>
                <a:cs typeface="B Mitra" pitchFamily="2" charset="-78"/>
              </a:rPr>
              <a:t>رَحْمَةً</a:t>
            </a:r>
            <a:r>
              <a:rPr lang="fa-IR" sz="2400" dirty="0">
                <a:solidFill>
                  <a:schemeClr val="tx1"/>
                </a:solidFill>
                <a:cs typeface="B Mitra" pitchFamily="2" charset="-78"/>
              </a:rPr>
              <a:t> وَ </a:t>
            </a:r>
            <a:r>
              <a:rPr lang="fa-IR" sz="2400" dirty="0">
                <a:solidFill>
                  <a:srgbClr val="FF0000"/>
                </a:solidFill>
                <a:cs typeface="B Mitra" pitchFamily="2" charset="-78"/>
              </a:rPr>
              <a:t>بُشْرى</a:t>
            </a:r>
            <a:r>
              <a:rPr lang="fa-IR" sz="2400" dirty="0">
                <a:solidFill>
                  <a:schemeClr val="tx1"/>
                </a:solidFill>
                <a:cs typeface="B Mitra" pitchFamily="2" charset="-78"/>
              </a:rPr>
              <a:t>‏ </a:t>
            </a:r>
            <a:r>
              <a:rPr lang="fa-IR" sz="2400" dirty="0">
                <a:solidFill>
                  <a:srgbClr val="FF0000"/>
                </a:solidFill>
                <a:cs typeface="B Mitra" pitchFamily="2" charset="-78"/>
              </a:rPr>
              <a:t>لِلْمُسْلِمينَ</a:t>
            </a:r>
            <a:r>
              <a:rPr lang="fa-IR" sz="2400" dirty="0">
                <a:solidFill>
                  <a:schemeClr val="tx1"/>
                </a:solidFill>
                <a:cs typeface="B Mitra" pitchFamily="2" charset="-78"/>
              </a:rPr>
              <a:t> </a:t>
            </a:r>
          </a:p>
          <a:p>
            <a:pPr algn="just"/>
            <a:r>
              <a:rPr lang="fa-IR" sz="2400" dirty="0" smtClean="0">
                <a:solidFill>
                  <a:schemeClr val="tx1"/>
                </a:solidFill>
                <a:cs typeface="B Mitra" pitchFamily="2" charset="-78"/>
              </a:rPr>
              <a:t>لقمان/3:		</a:t>
            </a:r>
            <a:r>
              <a:rPr lang="fa-IR" sz="2400" dirty="0" smtClean="0">
                <a:solidFill>
                  <a:srgbClr val="FF0000"/>
                </a:solidFill>
                <a:cs typeface="B Mitra" pitchFamily="2" charset="-78"/>
              </a:rPr>
              <a:t>هُدىً</a:t>
            </a:r>
            <a:r>
              <a:rPr lang="fa-IR" sz="2400" dirty="0" smtClean="0">
                <a:solidFill>
                  <a:schemeClr val="tx1"/>
                </a:solidFill>
                <a:cs typeface="B Mitra" pitchFamily="2" charset="-78"/>
              </a:rPr>
              <a:t> </a:t>
            </a:r>
            <a:r>
              <a:rPr lang="fa-IR" sz="2400" dirty="0">
                <a:solidFill>
                  <a:schemeClr val="tx1"/>
                </a:solidFill>
                <a:cs typeface="B Mitra" pitchFamily="2" charset="-78"/>
              </a:rPr>
              <a:t>وَ </a:t>
            </a:r>
            <a:r>
              <a:rPr lang="fa-IR" sz="2400" dirty="0">
                <a:solidFill>
                  <a:srgbClr val="FF0000"/>
                </a:solidFill>
                <a:cs typeface="B Mitra" pitchFamily="2" charset="-78"/>
              </a:rPr>
              <a:t>رَحْمَة</a:t>
            </a:r>
            <a:r>
              <a:rPr lang="fa-IR" sz="2400" dirty="0">
                <a:solidFill>
                  <a:schemeClr val="tx1"/>
                </a:solidFill>
                <a:cs typeface="B Mitra" pitchFamily="2" charset="-78"/>
              </a:rPr>
              <a:t>ً </a:t>
            </a:r>
            <a:r>
              <a:rPr lang="fa-IR" sz="2400" dirty="0">
                <a:solidFill>
                  <a:srgbClr val="FF0000"/>
                </a:solidFill>
                <a:cs typeface="B Mitra" pitchFamily="2" charset="-78"/>
              </a:rPr>
              <a:t>لِلْمُحْسِنينَ</a:t>
            </a:r>
            <a:r>
              <a:rPr lang="fa-IR" sz="2400" dirty="0">
                <a:solidFill>
                  <a:schemeClr val="tx1"/>
                </a:solidFill>
                <a:cs typeface="B Mitra" pitchFamily="2" charset="-78"/>
              </a:rPr>
              <a:t> </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63329547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r>
              <a:rPr lang="fa-IR" sz="2400" dirty="0">
                <a:solidFill>
                  <a:schemeClr val="tx1"/>
                </a:solidFill>
                <a:cs typeface="B Mitra" pitchFamily="2" charset="-78"/>
              </a:rPr>
              <a:t>از آیات فوق برداشت می شود که صفت «هُدیً» گاه با «رحمة» و گاه با «موعظة» و گاه با «نور» و گاه با «بشری» همنشین می شود.</a:t>
            </a:r>
          </a:p>
          <a:p>
            <a:pPr algn="just"/>
            <a:r>
              <a:rPr lang="fa-IR" sz="2400" b="1" dirty="0" smtClean="0">
                <a:solidFill>
                  <a:srgbClr val="FF0000"/>
                </a:solidFill>
                <a:cs typeface="B Mitra" pitchFamily="2" charset="-78"/>
              </a:rPr>
              <a:t>نکته</a:t>
            </a:r>
            <a:r>
              <a:rPr lang="fa-IR" sz="2400" b="1" dirty="0">
                <a:solidFill>
                  <a:srgbClr val="FF0000"/>
                </a:solidFill>
                <a:cs typeface="B Mitra" pitchFamily="2" charset="-78"/>
              </a:rPr>
              <a:t>:</a:t>
            </a:r>
          </a:p>
          <a:p>
            <a:pPr marL="342900" indent="-342900" algn="just">
              <a:buFont typeface="Arial" panose="020B0604020202020204" pitchFamily="34" charset="0"/>
              <a:buChar char="•"/>
            </a:pPr>
            <a:r>
              <a:rPr lang="fa-IR" sz="2400" dirty="0">
                <a:solidFill>
                  <a:schemeClr val="tx1"/>
                </a:solidFill>
                <a:cs typeface="B Mitra" pitchFamily="2" charset="-78"/>
              </a:rPr>
              <a:t>قرآن کریم، نه تنها خودش را مایه هدایت می داند بلکه تورات و انجیل را نیز مایه هدایت می شمارد.</a:t>
            </a:r>
          </a:p>
          <a:p>
            <a:pPr algn="just"/>
            <a:r>
              <a:rPr lang="fa-IR" sz="2400" b="1" dirty="0" smtClean="0">
                <a:solidFill>
                  <a:srgbClr val="FF0000"/>
                </a:solidFill>
                <a:cs typeface="B Mitra" pitchFamily="2" charset="-78"/>
              </a:rPr>
              <a:t>کاربست</a:t>
            </a:r>
            <a:r>
              <a:rPr lang="fa-IR" sz="2400" b="1" dirty="0">
                <a:solidFill>
                  <a:srgbClr val="FF0000"/>
                </a:solidFill>
                <a:cs typeface="B Mitra" pitchFamily="2" charset="-78"/>
              </a:rPr>
              <a:t>:</a:t>
            </a:r>
          </a:p>
          <a:p>
            <a:pPr marL="342900" indent="-342900" algn="just">
              <a:buFont typeface="Wingdings" panose="05000000000000000000" pitchFamily="2" charset="2"/>
              <a:buChar char="ü"/>
            </a:pPr>
            <a:r>
              <a:rPr lang="fa-IR" sz="2400" dirty="0">
                <a:solidFill>
                  <a:schemeClr val="tx1"/>
                </a:solidFill>
                <a:cs typeface="B Mitra" pitchFamily="2" charset="-78"/>
              </a:rPr>
              <a:t>ویژگی هدایت گری قرآن آن است که </a:t>
            </a:r>
            <a:r>
              <a:rPr lang="fa-IR" sz="2400" dirty="0" smtClean="0">
                <a:solidFill>
                  <a:schemeClr val="tx1"/>
                </a:solidFill>
                <a:cs typeface="B Mitra" pitchFamily="2" charset="-78"/>
              </a:rPr>
              <a:t>هدایت </a:t>
            </a:r>
            <a:r>
              <a:rPr lang="fa-IR" sz="2400" dirty="0">
                <a:solidFill>
                  <a:schemeClr val="tx1"/>
                </a:solidFill>
                <a:cs typeface="B Mitra" pitchFamily="2" charset="-78"/>
              </a:rPr>
              <a:t>گری اش همراه با بشارت و رحمت و به صورتی موعظه های مهربانانه است.</a:t>
            </a:r>
          </a:p>
          <a:p>
            <a:pPr marL="342900" indent="-342900" algn="just">
              <a:buFont typeface="Wingdings" panose="05000000000000000000" pitchFamily="2" charset="2"/>
              <a:buChar char="ü"/>
            </a:pPr>
            <a:r>
              <a:rPr lang="fa-IR" sz="2400" dirty="0">
                <a:solidFill>
                  <a:schemeClr val="tx1"/>
                </a:solidFill>
                <a:cs typeface="B Mitra" pitchFamily="2" charset="-78"/>
              </a:rPr>
              <a:t>هدایت نمی تواند صرفاً در چارچوب های تئوریک و جدای از نیازهای عینی و بروزهای خارجی باشد. در غیر این صورت، هدایت نیست. (در ادامه خواهیم گفت که صلاة ارتباط با ملکوت و زکاة ارتباط با ناسوت و نیازهای دنیایی است.) </a:t>
            </a:r>
          </a:p>
          <a:p>
            <a:pPr marL="342900" indent="-342900" algn="just">
              <a:buFont typeface="Wingdings" panose="05000000000000000000" pitchFamily="2" charset="2"/>
              <a:buChar char="ü"/>
            </a:pPr>
            <a:r>
              <a:rPr lang="fa-IR" sz="2400" dirty="0">
                <a:solidFill>
                  <a:schemeClr val="tx1"/>
                </a:solidFill>
                <a:cs typeface="B Mitra" pitchFamily="2" charset="-78"/>
              </a:rPr>
              <a:t>هدایت، عقل را قوی می کند و رحمت، دل را قوی می سازد. برای نیل به سعادت، به هر دو نیاز است. هدایت گری و حمایت گری در کنار هم نتیجه بخش است.</a:t>
            </a:r>
          </a:p>
          <a:p>
            <a:pPr algn="just"/>
            <a:r>
              <a:rPr lang="fa-IR" sz="2400" b="1" dirty="0" smtClean="0">
                <a:solidFill>
                  <a:srgbClr val="FF0000"/>
                </a:solidFill>
                <a:cs typeface="B Mitra" pitchFamily="2" charset="-78"/>
              </a:rPr>
              <a:t>نکته</a:t>
            </a:r>
            <a:r>
              <a:rPr lang="fa-IR" sz="2400" b="1" dirty="0">
                <a:solidFill>
                  <a:srgbClr val="FF0000"/>
                </a:solidFill>
                <a:cs typeface="B Mitra" pitchFamily="2" charset="-78"/>
              </a:rPr>
              <a:t>:</a:t>
            </a:r>
          </a:p>
          <a:p>
            <a:pPr marL="342900" indent="-342900" algn="just">
              <a:buFont typeface="Arial" panose="020B0604020202020204" pitchFamily="34" charset="0"/>
              <a:buChar char="•"/>
            </a:pPr>
            <a:r>
              <a:rPr lang="fa-IR" sz="2400" dirty="0">
                <a:solidFill>
                  <a:schemeClr val="tx1"/>
                </a:solidFill>
                <a:cs typeface="B Mitra" pitchFamily="2" charset="-78"/>
              </a:rPr>
              <a:t>لازمه رحمت بودن یک نعمت، استقرار و استمرار آن نعمت است.</a:t>
            </a:r>
          </a:p>
          <a:p>
            <a:pPr marL="342900" indent="-342900" algn="just">
              <a:buFont typeface="Arial" panose="020B0604020202020204" pitchFamily="34" charset="0"/>
              <a:buChar char="•"/>
            </a:pPr>
            <a:r>
              <a:rPr lang="fa-IR" sz="2400" dirty="0">
                <a:solidFill>
                  <a:schemeClr val="tx1"/>
                </a:solidFill>
                <a:cs typeface="B Mitra" pitchFamily="2" charset="-78"/>
              </a:rPr>
              <a:t>برخی نعمت ها ادامه نمی یابند و برخی نعمت ها، تبدیل به نقمت می شوند. مولا علی (ع) در دعای </a:t>
            </a:r>
            <a:r>
              <a:rPr lang="fa-IR" sz="2400" dirty="0" smtClean="0">
                <a:solidFill>
                  <a:schemeClr val="tx1"/>
                </a:solidFill>
                <a:cs typeface="B Mitra" pitchFamily="2" charset="-78"/>
              </a:rPr>
              <a:t>کمیل به زیبایی این </a:t>
            </a:r>
            <a:r>
              <a:rPr lang="fa-IR" sz="2400" dirty="0">
                <a:solidFill>
                  <a:schemeClr val="tx1"/>
                </a:solidFill>
                <a:cs typeface="B Mitra" pitchFamily="2" charset="-78"/>
              </a:rPr>
              <a:t>موارد </a:t>
            </a:r>
            <a:r>
              <a:rPr lang="fa-IR" sz="2400" dirty="0" smtClean="0">
                <a:solidFill>
                  <a:schemeClr val="tx1"/>
                </a:solidFill>
                <a:cs typeface="B Mitra" pitchFamily="2" charset="-78"/>
              </a:rPr>
              <a:t>را بر می شمارد. </a:t>
            </a:r>
            <a:r>
              <a:rPr lang="fa-IR" sz="2400" dirty="0">
                <a:solidFill>
                  <a:schemeClr val="tx1"/>
                </a:solidFill>
                <a:cs typeface="B Mitra" pitchFamily="2" charset="-78"/>
              </a:rPr>
              <a:t>به نعمت مستقر و مستمر، رحمت گویند.</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1967037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r>
              <a:rPr lang="fa-IR" sz="2400" b="1" dirty="0">
                <a:solidFill>
                  <a:srgbClr val="FF0000"/>
                </a:solidFill>
                <a:cs typeface="B Mitra" pitchFamily="2" charset="-78"/>
              </a:rPr>
              <a:t>تفسیر:</a:t>
            </a:r>
          </a:p>
          <a:p>
            <a:pPr algn="just"/>
            <a:r>
              <a:rPr lang="fa-IR" sz="2400" dirty="0">
                <a:solidFill>
                  <a:schemeClr val="tx1"/>
                </a:solidFill>
                <a:cs typeface="B Mitra" pitchFamily="2" charset="-78"/>
              </a:rPr>
              <a:t>هدایت در این آیات گاه «للمتقین» و گاه «للناس» و گاه «للمسلمین» و گاه «للمحسنین» است.</a:t>
            </a:r>
          </a:p>
          <a:p>
            <a:pPr algn="just"/>
            <a:r>
              <a:rPr lang="fa-IR" sz="2400" dirty="0">
                <a:solidFill>
                  <a:schemeClr val="tx1"/>
                </a:solidFill>
                <a:cs typeface="B Mitra" pitchFamily="2" charset="-78"/>
              </a:rPr>
              <a:t>به قرینه بقره:185 أُنْزِلَ فيهِ الْقُرْآنُ هُدىً لِلنَّاسِ قرآن مایه هدایت همه مردم است اما به قرینه آل‏عمران:138 هذا بَيانٌ لِلنَّاسِ وَ هُدىً وَ مَوْعِظَةٌ لِلْمُتَّقينَ قرآن بیانی (مایه ابانه و آشکارگی) برای مردم و هدایتی برای متقین است. اما هر چند که قرآن هدایت برای همه مردم است اما فقط کسانی که تسلیم الهی اند، با تقوایند و نیکوکارند، از این هدایت بهره وافر می برند</a:t>
            </a:r>
            <a:r>
              <a:rPr lang="fa-IR" sz="2400" dirty="0" smtClean="0">
                <a:solidFill>
                  <a:schemeClr val="tx1"/>
                </a:solidFill>
                <a:cs typeface="B Mitra" pitchFamily="2" charset="-78"/>
              </a:rPr>
              <a:t>.</a:t>
            </a: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کاربست:</a:t>
            </a:r>
          </a:p>
          <a:p>
            <a:pPr marL="342900" indent="-342900" algn="just">
              <a:buFont typeface="Wingdings" panose="05000000000000000000" pitchFamily="2" charset="2"/>
              <a:buChar char="ü"/>
            </a:pPr>
            <a:r>
              <a:rPr lang="fa-IR" sz="2400" dirty="0">
                <a:solidFill>
                  <a:schemeClr val="tx1"/>
                </a:solidFill>
                <a:cs typeface="B Mitra" pitchFamily="2" charset="-78"/>
              </a:rPr>
              <a:t>حتی کامل ترین کتاب الهی که بیشترین حد از فاعلیت فاعل را دارد، نمی تواند در جایی که قابلیت قابل وجود ندارد، اثرگذار باشد.</a:t>
            </a:r>
          </a:p>
          <a:p>
            <a:pPr marL="342900" indent="-342900" algn="just">
              <a:buFont typeface="Wingdings" panose="05000000000000000000" pitchFamily="2" charset="2"/>
              <a:buChar char="ü"/>
            </a:pPr>
            <a:r>
              <a:rPr lang="fa-IR" sz="2400" dirty="0">
                <a:solidFill>
                  <a:schemeClr val="tx1"/>
                </a:solidFill>
                <a:cs typeface="B Mitra" pitchFamily="2" charset="-78"/>
              </a:rPr>
              <a:t>امروز، مانند هر روز، عصر پرورش قابلیت هاست. وگرنه فاعلیت ها همیشه بوده است.</a:t>
            </a:r>
          </a:p>
          <a:p>
            <a:pPr marL="342900" indent="-342900" algn="just">
              <a:buFont typeface="Wingdings" panose="05000000000000000000" pitchFamily="2" charset="2"/>
              <a:buChar char="ü"/>
            </a:pPr>
            <a:r>
              <a:rPr lang="fa-IR" sz="2400" dirty="0">
                <a:solidFill>
                  <a:schemeClr val="tx1"/>
                </a:solidFill>
                <a:cs typeface="B Mitra" pitchFamily="2" charset="-78"/>
              </a:rPr>
              <a:t>این سوره در شرایط رقابتی نازل شده است. یعنی رقابت میان مشتریان قرآن و مشتریان لهو الحدیث. (طبق نقل روایت مجمع البیان درباره نضر بن حارث) در این شرایط، قرآن صفت بارز مشتریان خود را احسان و نیکوکاری می داند</a:t>
            </a:r>
            <a:r>
              <a:rPr lang="fa-IR" sz="2400" dirty="0" smtClean="0">
                <a:solidFill>
                  <a:schemeClr val="tx1"/>
                </a:solidFill>
                <a:cs typeface="B Mitra" pitchFamily="2" charset="-78"/>
              </a:rPr>
              <a:t>.</a:t>
            </a:r>
          </a:p>
          <a:p>
            <a:pPr marL="342900" indent="-342900" algn="just">
              <a:buFont typeface="Wingdings" panose="05000000000000000000" pitchFamily="2" charset="2"/>
              <a:buChar char="ü"/>
            </a:pPr>
            <a:r>
              <a:rPr lang="fa-IR" sz="2400" dirty="0" smtClean="0">
                <a:solidFill>
                  <a:schemeClr val="tx1"/>
                </a:solidFill>
                <a:cs typeface="B Mitra" pitchFamily="2" charset="-78"/>
              </a:rPr>
              <a:t>در مراحل اولیه دعوت، بایستی تمرکز بر مشترکات انسانی و اخلاقی باشد.</a:t>
            </a:r>
            <a:endParaRPr lang="fa-IR" sz="2400" dirty="0">
              <a:solidFill>
                <a:schemeClr val="tx1"/>
              </a:solidFill>
              <a:cs typeface="B Mitra" pitchFamily="2" charset="-78"/>
            </a:endParaRPr>
          </a:p>
          <a:p>
            <a:pPr algn="just"/>
            <a:r>
              <a:rPr lang="fa-IR" sz="2400" dirty="0">
                <a:solidFill>
                  <a:schemeClr val="tx1"/>
                </a:solidFill>
                <a:cs typeface="B Mitra" pitchFamily="2" charset="-78"/>
              </a:rPr>
              <a:t> </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85899773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در این آیه، در محور جانشینی، هدایت گری قرآن برای محسنین (نیکوکاران) به موازات متقین (پرهیزکاران) در سایر آیات مطرح شده است. این شاید بی ارتباط با محتوای کلی این سوره و شخصیت لقمان حکیم نباشد.</a:t>
            </a:r>
          </a:p>
          <a:p>
            <a:pPr marL="342900" indent="-342900" algn="just">
              <a:buFont typeface="Arial" panose="020B0604020202020204" pitchFamily="34" charset="0"/>
              <a:buChar char="•"/>
            </a:pPr>
            <a:r>
              <a:rPr lang="fa-IR" sz="2400" dirty="0">
                <a:solidFill>
                  <a:schemeClr val="tx1"/>
                </a:solidFill>
                <a:cs typeface="B Mitra" pitchFamily="2" charset="-78"/>
              </a:rPr>
              <a:t>در سوره های مکی، تأکید بر صفات عام و فراگیر انسانی است و اغلب واژگان هنوز در تعریف شرعی خاص به کار نرفته اند.</a:t>
            </a: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تفسیر:</a:t>
            </a:r>
          </a:p>
          <a:p>
            <a:pPr algn="just"/>
            <a:r>
              <a:rPr lang="fa-IR" sz="2400" dirty="0">
                <a:solidFill>
                  <a:schemeClr val="tx1"/>
                </a:solidFill>
                <a:cs typeface="B Mitra" pitchFamily="2" charset="-78"/>
              </a:rPr>
              <a:t>آیه بعد، محسنین یا نیکوکاران را توصیف می کند. از این رو بعد از تفسیر آن آیات، دوباره برگشته و درباره محسنین تأمل خواهیم کرد. </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827864764"/>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lnSpcReduction="10000"/>
          </a:bodyPr>
          <a:lstStyle/>
          <a:p>
            <a:pPr algn="just"/>
            <a:r>
              <a:rPr lang="fa-IR" sz="2400" dirty="0">
                <a:solidFill>
                  <a:schemeClr val="tx1"/>
                </a:solidFill>
                <a:cs typeface="B Mitra" pitchFamily="2" charset="-78"/>
              </a:rPr>
              <a:t>الَّذِينَ يُقِيمُونَ الصَّلَاةَ... (4)</a:t>
            </a:r>
          </a:p>
          <a:p>
            <a:pPr algn="just"/>
            <a:r>
              <a:rPr lang="fa-IR" sz="2400" b="1" dirty="0">
                <a:solidFill>
                  <a:srgbClr val="FF0000"/>
                </a:solidFill>
                <a:cs typeface="B Mitra" pitchFamily="2" charset="-78"/>
              </a:rPr>
              <a:t>تفسیر:</a:t>
            </a:r>
          </a:p>
          <a:p>
            <a:pPr algn="just"/>
            <a:r>
              <a:rPr lang="fa-IR" sz="2400" dirty="0">
                <a:solidFill>
                  <a:schemeClr val="tx1"/>
                </a:solidFill>
                <a:cs typeface="B Mitra" pitchFamily="2" charset="-78"/>
              </a:rPr>
              <a:t>صلاة از ریشه «ص ل ی» یا «ص ل و»</a:t>
            </a:r>
          </a:p>
          <a:p>
            <a:pPr algn="just"/>
            <a:r>
              <a:rPr lang="fa-IR" sz="2400" dirty="0">
                <a:solidFill>
                  <a:schemeClr val="tx1"/>
                </a:solidFill>
                <a:cs typeface="B Mitra" pitchFamily="2" charset="-78"/>
              </a:rPr>
              <a:t>مشتقات «صلاة» بیش از 100 بار در قرآن به کار رفته است. اغلب افراد صلاة را به ویژه در سوره های مدنی به معنای نماز و مجموعه قیام و رکوع و سجود و اذکار خاص در نظر گرفته اند.</a:t>
            </a:r>
          </a:p>
          <a:p>
            <a:pPr algn="just"/>
            <a:endParaRPr lang="fa-IR" sz="2400" dirty="0">
              <a:solidFill>
                <a:schemeClr val="tx1"/>
              </a:solidFill>
              <a:cs typeface="B Mitra" pitchFamily="2" charset="-78"/>
            </a:endParaRPr>
          </a:p>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بخلاف تصور اولیه، صلاة در قرآن </a:t>
            </a:r>
            <a:r>
              <a:rPr lang="fa-IR" sz="2400" dirty="0" smtClean="0">
                <a:solidFill>
                  <a:schemeClr val="tx1"/>
                </a:solidFill>
                <a:cs typeface="B Mitra" pitchFamily="2" charset="-78"/>
              </a:rPr>
              <a:t>مساوی با نماز </a:t>
            </a:r>
            <a:r>
              <a:rPr lang="fa-IR" sz="2400" dirty="0">
                <a:solidFill>
                  <a:schemeClr val="tx1"/>
                </a:solidFill>
                <a:cs typeface="B Mitra" pitchFamily="2" charset="-78"/>
              </a:rPr>
              <a:t>فقهی نیست بلکه </a:t>
            </a:r>
            <a:r>
              <a:rPr lang="fa-IR" sz="2400" dirty="0" smtClean="0">
                <a:solidFill>
                  <a:schemeClr val="tx1"/>
                </a:solidFill>
                <a:cs typeface="B Mitra" pitchFamily="2" charset="-78"/>
              </a:rPr>
              <a:t>اغلب به </a:t>
            </a:r>
            <a:r>
              <a:rPr lang="fa-IR" sz="2400" dirty="0">
                <a:solidFill>
                  <a:schemeClr val="tx1"/>
                </a:solidFill>
                <a:cs typeface="B Mitra" pitchFamily="2" charset="-78"/>
              </a:rPr>
              <a:t>معنای «نیایش توأم با ستایش» و «دعا و دعوت توأم با جلب توجه» آمده </a:t>
            </a:r>
            <a:r>
              <a:rPr lang="fa-IR" sz="2400" dirty="0" smtClean="0">
                <a:solidFill>
                  <a:schemeClr val="tx1"/>
                </a:solidFill>
                <a:cs typeface="B Mitra" pitchFamily="2" charset="-78"/>
              </a:rPr>
              <a:t>است. تنها در برخی آیات، نماز شرعی به عنوان یکی از مصادیق صلاة ذکر شده است.</a:t>
            </a:r>
          </a:p>
          <a:p>
            <a:pPr marL="342900" indent="-342900" algn="just">
              <a:buFont typeface="Arial" panose="020B0604020202020204" pitchFamily="34" charset="0"/>
              <a:buChar char="•"/>
            </a:pPr>
            <a:endParaRPr lang="fa-IR" sz="2400" dirty="0">
              <a:solidFill>
                <a:schemeClr val="tx1"/>
              </a:solidFill>
              <a:cs typeface="B Mitra" pitchFamily="2" charset="-78"/>
            </a:endParaRPr>
          </a:p>
          <a:p>
            <a:pPr marL="342900" indent="-342900" algn="just">
              <a:buFont typeface="Arial" panose="020B0604020202020204" pitchFamily="34" charset="0"/>
              <a:buChar char="•"/>
            </a:pPr>
            <a:r>
              <a:rPr lang="fa-IR" sz="2400" dirty="0" smtClean="0">
                <a:solidFill>
                  <a:schemeClr val="tx1"/>
                </a:solidFill>
                <a:cs typeface="B Mitra" pitchFamily="2" charset="-78"/>
              </a:rPr>
              <a:t>قرآن صلاة را عبادت می داند اما درباره آن عبادت خاصی که به شکل قیام و رکوع و سجود و... در کتب فقهی آمده، ساکت است و در اغب استعمالات این واژه در قرآن، مطلق دعا و ستایش مد نظر است.</a:t>
            </a:r>
          </a:p>
          <a:p>
            <a:pPr marL="342900" indent="-342900" algn="just">
              <a:buFont typeface="Arial" panose="020B0604020202020204" pitchFamily="34" charset="0"/>
              <a:buChar char="•"/>
            </a:pPr>
            <a:endParaRPr lang="fa-IR" sz="2400" dirty="0">
              <a:solidFill>
                <a:schemeClr val="tx1"/>
              </a:solidFill>
              <a:cs typeface="B Mitra" pitchFamily="2" charset="-78"/>
            </a:endParaRPr>
          </a:p>
          <a:p>
            <a:pPr marL="342900" indent="-342900" algn="just">
              <a:buFont typeface="Arial" panose="020B0604020202020204" pitchFamily="34" charset="0"/>
              <a:buChar char="•"/>
            </a:pPr>
            <a:r>
              <a:rPr lang="fa-IR" sz="2400" dirty="0">
                <a:solidFill>
                  <a:schemeClr val="tx1"/>
                </a:solidFill>
                <a:cs typeface="B Mitra" pitchFamily="2" charset="-78"/>
              </a:rPr>
              <a:t>دو مقاله خوب درباره صلاة:</a:t>
            </a:r>
          </a:p>
          <a:p>
            <a:pPr marL="342900" indent="-342900" algn="just">
              <a:buFont typeface="Wingdings" panose="05000000000000000000" pitchFamily="2" charset="2"/>
              <a:buChar char="q"/>
            </a:pPr>
            <a:r>
              <a:rPr lang="fa-IR" sz="2400" dirty="0">
                <a:solidFill>
                  <a:schemeClr val="tx1"/>
                </a:solidFill>
                <a:cs typeface="B Mitra" pitchFamily="2" charset="-78"/>
              </a:rPr>
              <a:t>تبارشناسی واژه قرآنی صلاة: وصال میمندی، شکوفه شریفی فر</a:t>
            </a:r>
          </a:p>
          <a:p>
            <a:pPr marL="342900" indent="-342900" algn="just">
              <a:buFont typeface="Wingdings" panose="05000000000000000000" pitchFamily="2" charset="2"/>
              <a:buChar char="q"/>
            </a:pPr>
            <a:r>
              <a:rPr lang="fa-IR" sz="2400" dirty="0">
                <a:solidFill>
                  <a:schemeClr val="tx1"/>
                </a:solidFill>
                <a:cs typeface="B Mitra" pitchFamily="2" charset="-78"/>
              </a:rPr>
              <a:t>جستاری در واژگان شرعی قرآن (صلاة، طهارت، زکات، صوم، حج)، جعفر نکونام، لیلا حسینی</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96290623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r>
              <a:rPr lang="fa-IR" sz="2400" b="1" dirty="0">
                <a:solidFill>
                  <a:srgbClr val="FF0000"/>
                </a:solidFill>
                <a:cs typeface="B Mitra" pitchFamily="2" charset="-78"/>
              </a:rPr>
              <a:t>کاربست:</a:t>
            </a:r>
          </a:p>
          <a:p>
            <a:pPr algn="just"/>
            <a:r>
              <a:rPr lang="fa-IR" sz="2800" dirty="0">
                <a:solidFill>
                  <a:schemeClr val="tx1"/>
                </a:solidFill>
                <a:cs typeface="B Mitra" pitchFamily="2" charset="-78"/>
              </a:rPr>
              <a:t>برخی افراد، برداشت های ضعیفی سطحی و سستی را که به گمان شان باعث تقویت دین شود، می پذیرند. مانند ادعاهای ناصواب درباره برخی معجزات علمی و... . تفسیر سطحی فقهی از واژگان صلاة و زکاة در قرآن از این جمله </a:t>
            </a:r>
            <a:r>
              <a:rPr lang="fa-IR" sz="2800" dirty="0" smtClean="0">
                <a:solidFill>
                  <a:schemeClr val="tx1"/>
                </a:solidFill>
                <a:cs typeface="B Mitra" pitchFamily="2" charset="-78"/>
              </a:rPr>
              <a:t>است.</a:t>
            </a:r>
          </a:p>
          <a:p>
            <a:pPr algn="just"/>
            <a:r>
              <a:rPr lang="fa-IR" sz="2800" dirty="0" smtClean="0">
                <a:solidFill>
                  <a:schemeClr val="tx1"/>
                </a:solidFill>
                <a:cs typeface="B Mitra" pitchFamily="2" charset="-78"/>
              </a:rPr>
              <a:t>مثلا </a:t>
            </a:r>
            <a:r>
              <a:rPr lang="fa-IR" sz="2800" dirty="0">
                <a:solidFill>
                  <a:schemeClr val="tx1"/>
                </a:solidFill>
                <a:cs typeface="B Mitra" pitchFamily="2" charset="-78"/>
              </a:rPr>
              <a:t>از آیه «فویل للمصلین الذین هم عن صلاتهم ساهون» سهل انگاری در بجای آوردن نماز اول وقت را استنباط می کنند و یا از آیه «واستعینوا بالصبر و الصلاة» تأکید بر نماز در دشواری ها را استنباط می نمایند. در حالی که صلاة در قرآن </a:t>
            </a:r>
            <a:r>
              <a:rPr lang="fa-IR" sz="2800" dirty="0" smtClean="0">
                <a:solidFill>
                  <a:schemeClr val="tx1"/>
                </a:solidFill>
                <a:cs typeface="B Mitra" pitchFamily="2" charset="-78"/>
              </a:rPr>
              <a:t>غالباً </a:t>
            </a:r>
            <a:r>
              <a:rPr lang="fa-IR" sz="2800" dirty="0">
                <a:solidFill>
                  <a:schemeClr val="tx1"/>
                </a:solidFill>
                <a:cs typeface="B Mitra" pitchFamily="2" charset="-78"/>
              </a:rPr>
              <a:t>به معنای فقهی نیست. بلکه </a:t>
            </a:r>
            <a:r>
              <a:rPr lang="fa-IR" sz="2800" dirty="0" smtClean="0">
                <a:solidFill>
                  <a:schemeClr val="tx1"/>
                </a:solidFill>
                <a:cs typeface="B Mitra" pitchFamily="2" charset="-78"/>
              </a:rPr>
              <a:t>مقصود از آن، مطلق </a:t>
            </a:r>
            <a:r>
              <a:rPr lang="fa-IR" sz="2800" dirty="0">
                <a:solidFill>
                  <a:schemeClr val="tx1"/>
                </a:solidFill>
                <a:cs typeface="B Mitra" pitchFamily="2" charset="-78"/>
              </a:rPr>
              <a:t>ارتباط با خالق هستی است و </a:t>
            </a:r>
            <a:r>
              <a:rPr lang="fa-IR" sz="2800" dirty="0" smtClean="0">
                <a:solidFill>
                  <a:schemeClr val="tx1"/>
                </a:solidFill>
                <a:cs typeface="B Mitra" pitchFamily="2" charset="-78"/>
              </a:rPr>
              <a:t>لذا قرآن درباره جزئیات انجام آن سخن نگفته است. جزئیات شیوه انجام صلاة فقهی نه </a:t>
            </a:r>
            <a:r>
              <a:rPr lang="fa-IR" sz="2800" dirty="0">
                <a:solidFill>
                  <a:schemeClr val="tx1"/>
                </a:solidFill>
                <a:cs typeface="B Mitra" pitchFamily="2" charset="-78"/>
              </a:rPr>
              <a:t>در قرآن بلکه در سنت و روایات و سپس در تراث فقهی تبلور یافته است</a:t>
            </a:r>
            <a:r>
              <a:rPr lang="fa-IR" sz="2800" dirty="0" smtClean="0">
                <a:solidFill>
                  <a:schemeClr val="tx1"/>
                </a:solidFill>
                <a:cs typeface="B Mitra" pitchFamily="2" charset="-78"/>
              </a:rPr>
              <a:t>.</a:t>
            </a:r>
            <a:endParaRPr lang="fa-IR" sz="2800" dirty="0">
              <a:solidFill>
                <a:schemeClr val="tx1"/>
              </a:solidFill>
              <a:cs typeface="B Mitra" pitchFamily="2" charset="-78"/>
            </a:endParaRP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2366907764"/>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تفسیر</a:t>
            </a:r>
            <a:r>
              <a:rPr lang="fa-IR" sz="2400" b="1" dirty="0">
                <a:solidFill>
                  <a:srgbClr val="FF0000"/>
                </a:solidFill>
                <a:cs typeface="B Mitra" pitchFamily="2" charset="-78"/>
              </a:rPr>
              <a:t>:</a:t>
            </a:r>
          </a:p>
          <a:p>
            <a:pPr algn="just"/>
            <a:r>
              <a:rPr lang="fa-IR" sz="2400" dirty="0">
                <a:solidFill>
                  <a:schemeClr val="tx1"/>
                </a:solidFill>
                <a:cs typeface="B Mitra" pitchFamily="2" charset="-78"/>
              </a:rPr>
              <a:t>برای درک معنای صلاة در قرآن، باید موارد زیر را بررسی کنیم:</a:t>
            </a:r>
          </a:p>
          <a:p>
            <a:pPr algn="just"/>
            <a:r>
              <a:rPr lang="fa-IR" sz="2400" dirty="0">
                <a:solidFill>
                  <a:schemeClr val="tx1"/>
                </a:solidFill>
                <a:cs typeface="B Mitra" pitchFamily="2" charset="-78"/>
              </a:rPr>
              <a:t>1. معنا و موارد استعمال صلاة در ادیان پیش از اسلام</a:t>
            </a:r>
          </a:p>
          <a:p>
            <a:pPr algn="just"/>
            <a:r>
              <a:rPr lang="fa-IR" sz="2400" dirty="0">
                <a:solidFill>
                  <a:schemeClr val="tx1"/>
                </a:solidFill>
                <a:cs typeface="B Mitra" pitchFamily="2" charset="-78"/>
              </a:rPr>
              <a:t>2.  معنا و موارد استعمال صلاة در میان اعراب جاهلی</a:t>
            </a:r>
          </a:p>
          <a:p>
            <a:pPr algn="just"/>
            <a:r>
              <a:rPr lang="fa-IR" sz="2400" dirty="0">
                <a:solidFill>
                  <a:schemeClr val="tx1"/>
                </a:solidFill>
                <a:cs typeface="B Mitra" pitchFamily="2" charset="-78"/>
              </a:rPr>
              <a:t>3. معنای صلاة در زبان های نزدیک به عربی</a:t>
            </a:r>
          </a:p>
          <a:p>
            <a:pPr algn="just"/>
            <a:r>
              <a:rPr lang="fa-IR" sz="2400" dirty="0">
                <a:solidFill>
                  <a:schemeClr val="tx1"/>
                </a:solidFill>
                <a:cs typeface="B Mitra" pitchFamily="2" charset="-78"/>
              </a:rPr>
              <a:t>4. معنا و موارد استعمال صلاة در قرآن</a:t>
            </a:r>
          </a:p>
          <a:p>
            <a:pPr algn="just"/>
            <a:endParaRPr lang="fa-IR" sz="2400" dirty="0">
              <a:solidFill>
                <a:schemeClr val="tx1"/>
              </a:solidFill>
              <a:cs typeface="B Mitra" pitchFamily="2" charset="-78"/>
            </a:endParaRPr>
          </a:p>
          <a:p>
            <a:pPr algn="just"/>
            <a:r>
              <a:rPr lang="fa-IR" sz="2400" dirty="0">
                <a:solidFill>
                  <a:schemeClr val="tx1"/>
                </a:solidFill>
                <a:cs typeface="B Mitra" pitchFamily="2" charset="-78"/>
              </a:rPr>
              <a:t>بهتر بود به موارد زیر هم می پرداختیم که در این بازه زمانی اندک، مجال آن نخواهد بود</a:t>
            </a:r>
            <a:r>
              <a:rPr lang="fa-IR" sz="2400" dirty="0" smtClean="0">
                <a:solidFill>
                  <a:schemeClr val="tx1"/>
                </a:solidFill>
                <a:cs typeface="B Mitra" pitchFamily="2" charset="-78"/>
              </a:rPr>
              <a:t>.</a:t>
            </a:r>
          </a:p>
          <a:p>
            <a:pPr algn="just"/>
            <a:endParaRPr lang="fa-IR" sz="2400" dirty="0">
              <a:solidFill>
                <a:schemeClr val="tx1"/>
              </a:solidFill>
              <a:cs typeface="B Mitra" pitchFamily="2" charset="-78"/>
            </a:endParaRPr>
          </a:p>
          <a:p>
            <a:pPr algn="just"/>
            <a:r>
              <a:rPr lang="fa-IR" sz="2400" dirty="0">
                <a:solidFill>
                  <a:schemeClr val="tx1"/>
                </a:solidFill>
                <a:cs typeface="B Mitra" pitchFamily="2" charset="-78"/>
              </a:rPr>
              <a:t>5. معنا و موارد استعمال صلاة در روایات</a:t>
            </a:r>
          </a:p>
          <a:p>
            <a:pPr algn="just"/>
            <a:r>
              <a:rPr lang="fa-IR" sz="2400" dirty="0">
                <a:solidFill>
                  <a:schemeClr val="tx1"/>
                </a:solidFill>
                <a:cs typeface="B Mitra" pitchFamily="2" charset="-78"/>
              </a:rPr>
              <a:t>6. معنا و موارد استعمال صلاة در علوم اسلامی</a:t>
            </a:r>
          </a:p>
          <a:p>
            <a:pPr algn="just"/>
            <a:r>
              <a:rPr lang="fa-IR" sz="2400" dirty="0">
                <a:solidFill>
                  <a:schemeClr val="tx1"/>
                </a:solidFill>
                <a:cs typeface="B Mitra" pitchFamily="2" charset="-78"/>
              </a:rPr>
              <a:t>7. معنا و موارد استعمال صلاة در میان مسلمانان</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60863872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609" y="260648"/>
            <a:ext cx="10601739" cy="6471456"/>
          </a:xfrm>
        </p:spPr>
        <p:txBody>
          <a:bodyPr>
            <a:normAutofit/>
          </a:bodyPr>
          <a:lstStyle/>
          <a:p>
            <a:pPr algn="just"/>
            <a:endParaRPr lang="fa-IR" sz="2800" dirty="0" smtClean="0">
              <a:solidFill>
                <a:srgbClr val="FF0000"/>
              </a:solidFill>
              <a:cs typeface="B Mitra" pitchFamily="2" charset="-78"/>
            </a:endParaRPr>
          </a:p>
          <a:p>
            <a:pPr marL="457200" indent="-457200" algn="just">
              <a:buAutoNum type="arabicPeriod"/>
            </a:pPr>
            <a:r>
              <a:rPr lang="fa-IR" sz="2800" dirty="0" smtClean="0">
                <a:solidFill>
                  <a:srgbClr val="FF0000"/>
                </a:solidFill>
                <a:cs typeface="B Mitra" pitchFamily="2" charset="-78"/>
              </a:rPr>
              <a:t>معنا </a:t>
            </a:r>
            <a:r>
              <a:rPr lang="fa-IR" sz="2800" dirty="0">
                <a:solidFill>
                  <a:srgbClr val="FF0000"/>
                </a:solidFill>
                <a:cs typeface="B Mitra" pitchFamily="2" charset="-78"/>
              </a:rPr>
              <a:t>و موارد استعمال صلاة در ادیان پیش از </a:t>
            </a:r>
            <a:r>
              <a:rPr lang="fa-IR" sz="2800" dirty="0" smtClean="0">
                <a:solidFill>
                  <a:srgbClr val="FF0000"/>
                </a:solidFill>
                <a:cs typeface="B Mitra" pitchFamily="2" charset="-78"/>
              </a:rPr>
              <a:t>اسلام</a:t>
            </a:r>
          </a:p>
          <a:p>
            <a:pPr algn="just"/>
            <a:endParaRPr lang="fa-IR" sz="2800" dirty="0">
              <a:solidFill>
                <a:srgbClr val="FF0000"/>
              </a:solidFill>
              <a:cs typeface="B Mitra" pitchFamily="2" charset="-78"/>
            </a:endParaRPr>
          </a:p>
          <a:p>
            <a:pPr algn="just"/>
            <a:r>
              <a:rPr lang="fa-IR" sz="2800" dirty="0">
                <a:solidFill>
                  <a:schemeClr val="tx1"/>
                </a:solidFill>
                <a:cs typeface="B Mitra" pitchFamily="2" charset="-78"/>
              </a:rPr>
              <a:t>مجاهد: الصلوات المساجد اأهل الکتاب و أهل الإسلام</a:t>
            </a:r>
          </a:p>
          <a:p>
            <a:pPr algn="just"/>
            <a:r>
              <a:rPr lang="fa-IR" sz="2800" dirty="0">
                <a:solidFill>
                  <a:schemeClr val="tx1"/>
                </a:solidFill>
                <a:cs typeface="B Mitra" pitchFamily="2" charset="-78"/>
              </a:rPr>
              <a:t>زمخشری: سمیت الکنیسة «صلاة» لأنه بصلی فیها</a:t>
            </a:r>
          </a:p>
          <a:p>
            <a:pPr algn="just"/>
            <a:r>
              <a:rPr lang="fa-IR" sz="2800" dirty="0">
                <a:solidFill>
                  <a:schemeClr val="tx1"/>
                </a:solidFill>
                <a:cs typeface="B Mitra" pitchFamily="2" charset="-78"/>
              </a:rPr>
              <a:t>علامه: الصلوات جمع الصلاة و هو مصلی الیهود</a:t>
            </a:r>
          </a:p>
          <a:p>
            <a:pPr algn="just"/>
            <a:endParaRPr lang="fa-IR" sz="2400" dirty="0">
              <a:solidFill>
                <a:schemeClr val="tx1"/>
              </a:solidFill>
              <a:cs typeface="B Mitra" pitchFamily="2" charset="-78"/>
            </a:endParaRP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25671822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2826</Words>
  <Application>Microsoft Office PowerPoint</Application>
  <PresentationFormat>Widescreen</PresentationFormat>
  <Paragraphs>181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 Mitra</vt:lpstr>
      <vt:lpstr>Calibri</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Theology</dc:creator>
  <cp:lastModifiedBy>Theology</cp:lastModifiedBy>
  <cp:revision>9</cp:revision>
  <dcterms:created xsi:type="dcterms:W3CDTF">2019-11-25T13:59:13Z</dcterms:created>
  <dcterms:modified xsi:type="dcterms:W3CDTF">2019-11-28T08:24:55Z</dcterms:modified>
</cp:coreProperties>
</file>